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Lst>
  <p:sldSz cx="18288000" cy="10287000"/>
  <p:notesSz cx="6858000" cy="9144000"/>
  <p:embeddedFontLst>
    <p:embeddedFont>
      <p:font typeface="Dreaming Outloud Sans Alt" charset="1" panose="00000500000000000000"/>
      <p:regular r:id="rId32"/>
    </p:embeddedFont>
    <p:embeddedFont>
      <p:font typeface="Fredoka" charset="1" panose="02000000000000000000"/>
      <p:regular r:id="rId33"/>
    </p:embeddedFont>
    <p:embeddedFont>
      <p:font typeface="Tropika" charset="1" panose="00000500000000000000"/>
      <p:regular r:id="rId34"/>
    </p:embeddedFont>
    <p:embeddedFont>
      <p:font typeface="Now Bold" charset="1" panose="00000800000000000000"/>
      <p:regular r:id="rId35"/>
    </p:embeddedFont>
    <p:embeddedFont>
      <p:font typeface="Now" charset="1" panose="00000500000000000000"/>
      <p:regular r:id="rId36"/>
    </p:embeddedFont>
    <p:embeddedFont>
      <p:font typeface="Poppins" charset="1" panose="00000500000000000000"/>
      <p:regular r:id="rId37"/>
    </p:embeddedFont>
    <p:embeddedFont>
      <p:font typeface="Arimo Bold" charset="1" panose="020B0704020202020204"/>
      <p:regular r:id="rId38"/>
    </p:embeddedFont>
    <p:embeddedFont>
      <p:font typeface="Gaegu" charset="1" panose="00000000000000000000"/>
      <p:regular r:id="rId3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pn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6.svg" Type="http://schemas.openxmlformats.org/officeDocument/2006/relationships/image"/><Relationship Id="rId11" Target="../media/image8.png" Type="http://schemas.openxmlformats.org/officeDocument/2006/relationships/image"/><Relationship Id="rId12" Target="../media/image9.png" Type="http://schemas.openxmlformats.org/officeDocument/2006/relationships/image"/><Relationship Id="rId13" Target="../media/image10.png" Type="http://schemas.openxmlformats.org/officeDocument/2006/relationships/image"/><Relationship Id="rId2" Target="../media/image1.jpeg" Type="http://schemas.openxmlformats.org/officeDocument/2006/relationships/image"/><Relationship Id="rId3" Target="../media/image49.png" Type="http://schemas.openxmlformats.org/officeDocument/2006/relationships/image"/><Relationship Id="rId4" Target="../media/image50.svg" Type="http://schemas.openxmlformats.org/officeDocument/2006/relationships/image"/><Relationship Id="rId5" Target="../media/image23.png" Type="http://schemas.openxmlformats.org/officeDocument/2006/relationships/image"/><Relationship Id="rId6" Target="../media/image24.svg" Type="http://schemas.openxmlformats.org/officeDocument/2006/relationships/image"/><Relationship Id="rId7" Target="../media/image51.png" Type="http://schemas.openxmlformats.org/officeDocument/2006/relationships/image"/><Relationship Id="rId8" Target="../media/image52.svg" Type="http://schemas.openxmlformats.org/officeDocument/2006/relationships/image"/><Relationship Id="rId9" Target="../media/image55.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8.svg" Type="http://schemas.openxmlformats.org/officeDocument/2006/relationships/image"/><Relationship Id="rId11" Target="../media/image2.png" Type="http://schemas.openxmlformats.org/officeDocument/2006/relationships/image"/><Relationship Id="rId12" Target="../media/image3.svg" Type="http://schemas.openxmlformats.org/officeDocument/2006/relationships/image"/><Relationship Id="rId13" Target="../media/image57.png" Type="http://schemas.openxmlformats.org/officeDocument/2006/relationships/image"/><Relationship Id="rId14" Target="../media/image58.svg" Type="http://schemas.openxmlformats.org/officeDocument/2006/relationships/image"/><Relationship Id="rId15" Target="../media/image59.png" Type="http://schemas.openxmlformats.org/officeDocument/2006/relationships/image"/><Relationship Id="rId16" Target="../media/image60.svg" Type="http://schemas.openxmlformats.org/officeDocument/2006/relationships/image"/><Relationship Id="rId17" Target="../media/image61.png" Type="http://schemas.openxmlformats.org/officeDocument/2006/relationships/image"/><Relationship Id="rId18" Target="../media/image62.svg" Type="http://schemas.openxmlformats.org/officeDocument/2006/relationships/image"/><Relationship Id="rId19" Target="../media/image8.png" Type="http://schemas.openxmlformats.org/officeDocument/2006/relationships/image"/><Relationship Id="rId2" Target="../media/image1.jpeg" Type="http://schemas.openxmlformats.org/officeDocument/2006/relationships/image"/><Relationship Id="rId20" Target="../media/image9.png" Type="http://schemas.openxmlformats.org/officeDocument/2006/relationships/image"/><Relationship Id="rId21" Target="../media/image10.png" Type="http://schemas.openxmlformats.org/officeDocument/2006/relationships/image"/><Relationship Id="rId3" Target="../media/image21.png" Type="http://schemas.openxmlformats.org/officeDocument/2006/relationships/image"/><Relationship Id="rId4" Target="../media/image22.svg" Type="http://schemas.openxmlformats.org/officeDocument/2006/relationships/image"/><Relationship Id="rId5" Target="../media/image23.png" Type="http://schemas.openxmlformats.org/officeDocument/2006/relationships/image"/><Relationship Id="rId6" Target="../media/image24.svg" Type="http://schemas.openxmlformats.org/officeDocument/2006/relationships/image"/><Relationship Id="rId7" Target="../media/image25.png" Type="http://schemas.openxmlformats.org/officeDocument/2006/relationships/image"/><Relationship Id="rId8" Target="../media/image26.svg" Type="http://schemas.openxmlformats.org/officeDocument/2006/relationships/image"/><Relationship Id="rId9" Target="../media/image27.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8.svg" Type="http://schemas.openxmlformats.org/officeDocument/2006/relationships/image"/><Relationship Id="rId11" Target="../media/image2.png" Type="http://schemas.openxmlformats.org/officeDocument/2006/relationships/image"/><Relationship Id="rId12" Target="../media/image3.svg" Type="http://schemas.openxmlformats.org/officeDocument/2006/relationships/image"/><Relationship Id="rId13" Target="../media/image57.png" Type="http://schemas.openxmlformats.org/officeDocument/2006/relationships/image"/><Relationship Id="rId14" Target="../media/image58.svg" Type="http://schemas.openxmlformats.org/officeDocument/2006/relationships/image"/><Relationship Id="rId15" Target="../media/image59.png" Type="http://schemas.openxmlformats.org/officeDocument/2006/relationships/image"/><Relationship Id="rId16" Target="../media/image60.svg" Type="http://schemas.openxmlformats.org/officeDocument/2006/relationships/image"/><Relationship Id="rId17" Target="../media/image61.png" Type="http://schemas.openxmlformats.org/officeDocument/2006/relationships/image"/><Relationship Id="rId18" Target="../media/image62.svg" Type="http://schemas.openxmlformats.org/officeDocument/2006/relationships/image"/><Relationship Id="rId19" Target="../media/image8.png" Type="http://schemas.openxmlformats.org/officeDocument/2006/relationships/image"/><Relationship Id="rId2" Target="../media/image1.jpeg" Type="http://schemas.openxmlformats.org/officeDocument/2006/relationships/image"/><Relationship Id="rId20" Target="../media/image9.png" Type="http://schemas.openxmlformats.org/officeDocument/2006/relationships/image"/><Relationship Id="rId21" Target="../media/image10.png" Type="http://schemas.openxmlformats.org/officeDocument/2006/relationships/image"/><Relationship Id="rId3" Target="../media/image21.png" Type="http://schemas.openxmlformats.org/officeDocument/2006/relationships/image"/><Relationship Id="rId4" Target="../media/image22.svg" Type="http://schemas.openxmlformats.org/officeDocument/2006/relationships/image"/><Relationship Id="rId5" Target="../media/image23.png" Type="http://schemas.openxmlformats.org/officeDocument/2006/relationships/image"/><Relationship Id="rId6" Target="../media/image24.svg" Type="http://schemas.openxmlformats.org/officeDocument/2006/relationships/image"/><Relationship Id="rId7" Target="../media/image25.png" Type="http://schemas.openxmlformats.org/officeDocument/2006/relationships/image"/><Relationship Id="rId8" Target="../media/image26.svg" Type="http://schemas.openxmlformats.org/officeDocument/2006/relationships/image"/><Relationship Id="rId9" Target="../media/image27.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8.svg" Type="http://schemas.openxmlformats.org/officeDocument/2006/relationships/image"/><Relationship Id="rId11" Target="../media/image2.png" Type="http://schemas.openxmlformats.org/officeDocument/2006/relationships/image"/><Relationship Id="rId12" Target="../media/image3.svg" Type="http://schemas.openxmlformats.org/officeDocument/2006/relationships/image"/><Relationship Id="rId13" Target="../media/image57.png" Type="http://schemas.openxmlformats.org/officeDocument/2006/relationships/image"/><Relationship Id="rId14" Target="../media/image58.svg" Type="http://schemas.openxmlformats.org/officeDocument/2006/relationships/image"/><Relationship Id="rId15" Target="../media/image59.png" Type="http://schemas.openxmlformats.org/officeDocument/2006/relationships/image"/><Relationship Id="rId16" Target="../media/image60.svg" Type="http://schemas.openxmlformats.org/officeDocument/2006/relationships/image"/><Relationship Id="rId17" Target="../media/image61.png" Type="http://schemas.openxmlformats.org/officeDocument/2006/relationships/image"/><Relationship Id="rId18" Target="../media/image62.svg" Type="http://schemas.openxmlformats.org/officeDocument/2006/relationships/image"/><Relationship Id="rId19" Target="../media/image8.png" Type="http://schemas.openxmlformats.org/officeDocument/2006/relationships/image"/><Relationship Id="rId2" Target="../media/image1.jpeg" Type="http://schemas.openxmlformats.org/officeDocument/2006/relationships/image"/><Relationship Id="rId20" Target="../media/image9.png" Type="http://schemas.openxmlformats.org/officeDocument/2006/relationships/image"/><Relationship Id="rId21" Target="../media/image10.png" Type="http://schemas.openxmlformats.org/officeDocument/2006/relationships/image"/><Relationship Id="rId3" Target="../media/image21.png" Type="http://schemas.openxmlformats.org/officeDocument/2006/relationships/image"/><Relationship Id="rId4" Target="../media/image22.svg" Type="http://schemas.openxmlformats.org/officeDocument/2006/relationships/image"/><Relationship Id="rId5" Target="../media/image23.png" Type="http://schemas.openxmlformats.org/officeDocument/2006/relationships/image"/><Relationship Id="rId6" Target="../media/image24.svg" Type="http://schemas.openxmlformats.org/officeDocument/2006/relationships/image"/><Relationship Id="rId7" Target="../media/image25.png" Type="http://schemas.openxmlformats.org/officeDocument/2006/relationships/image"/><Relationship Id="rId8" Target="../media/image26.svg" Type="http://schemas.openxmlformats.org/officeDocument/2006/relationships/image"/><Relationship Id="rId9" Target="../media/image27.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0.svg" Type="http://schemas.openxmlformats.org/officeDocument/2006/relationships/image"/><Relationship Id="rId11" Target="../media/image51.png" Type="http://schemas.openxmlformats.org/officeDocument/2006/relationships/image"/><Relationship Id="rId12" Target="../media/image52.svg" Type="http://schemas.openxmlformats.org/officeDocument/2006/relationships/image"/><Relationship Id="rId13" Target="../media/image8.png" Type="http://schemas.openxmlformats.org/officeDocument/2006/relationships/image"/><Relationship Id="rId14" Target="../media/image9.png" Type="http://schemas.openxmlformats.org/officeDocument/2006/relationships/image"/><Relationship Id="rId15" Target="../media/image10.png" Type="http://schemas.openxmlformats.org/officeDocument/2006/relationships/image"/><Relationship Id="rId16" Target="../media/image65.png" Type="http://schemas.openxmlformats.org/officeDocument/2006/relationships/image"/><Relationship Id="rId17" Target="../media/image66.png" Type="http://schemas.openxmlformats.org/officeDocument/2006/relationships/image"/><Relationship Id="rId2" Target="../media/image1.jpeg" Type="http://schemas.openxmlformats.org/officeDocument/2006/relationships/image"/><Relationship Id="rId3" Target="../media/image63.pn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 Id="rId6" Target="../media/image64.png" Type="http://schemas.openxmlformats.org/officeDocument/2006/relationships/image"/><Relationship Id="rId7" Target="../media/image23.png" Type="http://schemas.openxmlformats.org/officeDocument/2006/relationships/image"/><Relationship Id="rId8" Target="../media/image24.svg" Type="http://schemas.openxmlformats.org/officeDocument/2006/relationships/image"/><Relationship Id="rId9" Target="../media/image49.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8.svg" Type="http://schemas.openxmlformats.org/officeDocument/2006/relationships/image"/><Relationship Id="rId11" Target="../media/image2.png" Type="http://schemas.openxmlformats.org/officeDocument/2006/relationships/image"/><Relationship Id="rId12" Target="../media/image3.svg" Type="http://schemas.openxmlformats.org/officeDocument/2006/relationships/image"/><Relationship Id="rId13" Target="../media/image6.png" Type="http://schemas.openxmlformats.org/officeDocument/2006/relationships/image"/><Relationship Id="rId14" Target="../media/image7.svg" Type="http://schemas.openxmlformats.org/officeDocument/2006/relationships/image"/><Relationship Id="rId15" Target="../media/image8.png" Type="http://schemas.openxmlformats.org/officeDocument/2006/relationships/image"/><Relationship Id="rId16" Target="../media/image9.png" Type="http://schemas.openxmlformats.org/officeDocument/2006/relationships/image"/><Relationship Id="rId17" Target="../media/image10.png" Type="http://schemas.openxmlformats.org/officeDocument/2006/relationships/image"/><Relationship Id="rId2" Target="../media/image1.jpeg" Type="http://schemas.openxmlformats.org/officeDocument/2006/relationships/image"/><Relationship Id="rId3" Target="../media/image21.png" Type="http://schemas.openxmlformats.org/officeDocument/2006/relationships/image"/><Relationship Id="rId4" Target="../media/image22.svg" Type="http://schemas.openxmlformats.org/officeDocument/2006/relationships/image"/><Relationship Id="rId5" Target="../media/image23.png" Type="http://schemas.openxmlformats.org/officeDocument/2006/relationships/image"/><Relationship Id="rId6" Target="../media/image24.svg" Type="http://schemas.openxmlformats.org/officeDocument/2006/relationships/image"/><Relationship Id="rId7" Target="../media/image25.png" Type="http://schemas.openxmlformats.org/officeDocument/2006/relationships/image"/><Relationship Id="rId8" Target="../media/image26.svg" Type="http://schemas.openxmlformats.org/officeDocument/2006/relationships/image"/><Relationship Id="rId9" Target="../media/image27.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8.svg" Type="http://schemas.openxmlformats.org/officeDocument/2006/relationships/image"/><Relationship Id="rId11" Target="../media/image2.png" Type="http://schemas.openxmlformats.org/officeDocument/2006/relationships/image"/><Relationship Id="rId12" Target="../media/image3.svg" Type="http://schemas.openxmlformats.org/officeDocument/2006/relationships/image"/><Relationship Id="rId13" Target="../media/image57.png" Type="http://schemas.openxmlformats.org/officeDocument/2006/relationships/image"/><Relationship Id="rId14" Target="../media/image58.svg" Type="http://schemas.openxmlformats.org/officeDocument/2006/relationships/image"/><Relationship Id="rId15" Target="../media/image8.png" Type="http://schemas.openxmlformats.org/officeDocument/2006/relationships/image"/><Relationship Id="rId16" Target="../media/image9.png" Type="http://schemas.openxmlformats.org/officeDocument/2006/relationships/image"/><Relationship Id="rId17" Target="../media/image10.png" Type="http://schemas.openxmlformats.org/officeDocument/2006/relationships/image"/><Relationship Id="rId18" Target="../media/image67.png" Type="http://schemas.openxmlformats.org/officeDocument/2006/relationships/image"/><Relationship Id="rId2" Target="../media/image1.jpeg" Type="http://schemas.openxmlformats.org/officeDocument/2006/relationships/image"/><Relationship Id="rId3" Target="../media/image21.png" Type="http://schemas.openxmlformats.org/officeDocument/2006/relationships/image"/><Relationship Id="rId4" Target="../media/image22.svg" Type="http://schemas.openxmlformats.org/officeDocument/2006/relationships/image"/><Relationship Id="rId5" Target="../media/image23.png" Type="http://schemas.openxmlformats.org/officeDocument/2006/relationships/image"/><Relationship Id="rId6" Target="../media/image24.svg" Type="http://schemas.openxmlformats.org/officeDocument/2006/relationships/image"/><Relationship Id="rId7" Target="../media/image25.png" Type="http://schemas.openxmlformats.org/officeDocument/2006/relationships/image"/><Relationship Id="rId8" Target="../media/image26.svg" Type="http://schemas.openxmlformats.org/officeDocument/2006/relationships/image"/><Relationship Id="rId9" Target="../media/image27.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4.svg" Type="http://schemas.openxmlformats.org/officeDocument/2006/relationships/image"/><Relationship Id="rId11" Target="../media/image8.png" Type="http://schemas.openxmlformats.org/officeDocument/2006/relationships/image"/><Relationship Id="rId12" Target="../media/image9.png" Type="http://schemas.openxmlformats.org/officeDocument/2006/relationships/image"/><Relationship Id="rId13" Target="../media/image10.png" Type="http://schemas.openxmlformats.org/officeDocument/2006/relationships/image"/><Relationship Id="rId14" Target="../media/image68.png" Type="http://schemas.openxmlformats.org/officeDocument/2006/relationships/image"/><Relationship Id="rId2" Target="../media/image1.jpeg" Type="http://schemas.openxmlformats.org/officeDocument/2006/relationships/image"/><Relationship Id="rId3" Target="../media/image23.png" Type="http://schemas.openxmlformats.org/officeDocument/2006/relationships/image"/><Relationship Id="rId4" Target="../media/image24.svg" Type="http://schemas.openxmlformats.org/officeDocument/2006/relationships/image"/><Relationship Id="rId5" Target="../media/image51.png" Type="http://schemas.openxmlformats.org/officeDocument/2006/relationships/image"/><Relationship Id="rId6" Target="../media/image52.svg" Type="http://schemas.openxmlformats.org/officeDocument/2006/relationships/image"/><Relationship Id="rId7" Target="../media/image2.png" Type="http://schemas.openxmlformats.org/officeDocument/2006/relationships/image"/><Relationship Id="rId8" Target="../media/image3.svg" Type="http://schemas.openxmlformats.org/officeDocument/2006/relationships/image"/><Relationship Id="rId9" Target="../media/image53.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1.png" Type="http://schemas.openxmlformats.org/officeDocument/2006/relationships/image"/><Relationship Id="rId11" Target="../media/image72.png" Type="http://schemas.openxmlformats.org/officeDocument/2006/relationships/image"/><Relationship Id="rId12" Target="../media/image73.pn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8.png" Type="http://schemas.openxmlformats.org/officeDocument/2006/relationships/image"/><Relationship Id="rId6" Target="../media/image9.png" Type="http://schemas.openxmlformats.org/officeDocument/2006/relationships/image"/><Relationship Id="rId7" Target="../media/image10.png" Type="http://schemas.openxmlformats.org/officeDocument/2006/relationships/image"/><Relationship Id="rId8" Target="../media/image69.png" Type="http://schemas.openxmlformats.org/officeDocument/2006/relationships/image"/><Relationship Id="rId9" Target="../media/image70.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8.svg" Type="http://schemas.openxmlformats.org/officeDocument/2006/relationships/image"/><Relationship Id="rId11" Target="../media/image2.png" Type="http://schemas.openxmlformats.org/officeDocument/2006/relationships/image"/><Relationship Id="rId12" Target="../media/image3.svg" Type="http://schemas.openxmlformats.org/officeDocument/2006/relationships/image"/><Relationship Id="rId13" Target="../media/image57.png" Type="http://schemas.openxmlformats.org/officeDocument/2006/relationships/image"/><Relationship Id="rId14" Target="../media/image58.svg" Type="http://schemas.openxmlformats.org/officeDocument/2006/relationships/image"/><Relationship Id="rId15" Target="../media/image8.png" Type="http://schemas.openxmlformats.org/officeDocument/2006/relationships/image"/><Relationship Id="rId16" Target="../media/image9.png" Type="http://schemas.openxmlformats.org/officeDocument/2006/relationships/image"/><Relationship Id="rId17" Target="../media/image10.png" Type="http://schemas.openxmlformats.org/officeDocument/2006/relationships/image"/><Relationship Id="rId18" Target="../media/image74.png" Type="http://schemas.openxmlformats.org/officeDocument/2006/relationships/image"/><Relationship Id="rId2" Target="../media/image1.jpeg" Type="http://schemas.openxmlformats.org/officeDocument/2006/relationships/image"/><Relationship Id="rId3" Target="../media/image21.png" Type="http://schemas.openxmlformats.org/officeDocument/2006/relationships/image"/><Relationship Id="rId4" Target="../media/image22.svg" Type="http://schemas.openxmlformats.org/officeDocument/2006/relationships/image"/><Relationship Id="rId5" Target="../media/image23.png" Type="http://schemas.openxmlformats.org/officeDocument/2006/relationships/image"/><Relationship Id="rId6" Target="../media/image24.svg" Type="http://schemas.openxmlformats.org/officeDocument/2006/relationships/image"/><Relationship Id="rId7" Target="../media/image25.png" Type="http://schemas.openxmlformats.org/officeDocument/2006/relationships/image"/><Relationship Id="rId8" Target="../media/image26.svg" Type="http://schemas.openxmlformats.org/officeDocument/2006/relationships/image"/><Relationship Id="rId9" Target="../media/image27.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0.png" Type="http://schemas.openxmlformats.org/officeDocument/2006/relationships/image"/><Relationship Id="rId11" Target="../media/image17.png" Type="http://schemas.openxmlformats.org/officeDocument/2006/relationships/image"/><Relationship Id="rId12" Target="../media/image18.png" Type="http://schemas.openxmlformats.org/officeDocument/2006/relationships/image"/><Relationship Id="rId13" Target="../media/image19.svg" Type="http://schemas.openxmlformats.org/officeDocument/2006/relationships/image"/><Relationship Id="rId14" Target="../media/image20.jpeg" Type="http://schemas.openxmlformats.org/officeDocument/2006/relationships/image"/><Relationship Id="rId2" Target="../media/image11.jpeg" Type="http://schemas.openxmlformats.org/officeDocument/2006/relationships/image"/><Relationship Id="rId3" Target="../media/image12.jpeg" Type="http://schemas.openxmlformats.org/officeDocument/2006/relationships/image"/><Relationship Id="rId4" Target="../media/image13.jpeg" Type="http://schemas.openxmlformats.org/officeDocument/2006/relationships/image"/><Relationship Id="rId5" Target="../media/image14.jpeg" Type="http://schemas.openxmlformats.org/officeDocument/2006/relationships/image"/><Relationship Id="rId6" Target="../media/image15.png" Type="http://schemas.openxmlformats.org/officeDocument/2006/relationships/image"/><Relationship Id="rId7" Target="../media/image16.svg" Type="http://schemas.openxmlformats.org/officeDocument/2006/relationships/image"/><Relationship Id="rId8" Target="../media/image8.png" Type="http://schemas.openxmlformats.org/officeDocument/2006/relationships/image"/><Relationship Id="rId9" Target="../media/image9.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4.svg" Type="http://schemas.openxmlformats.org/officeDocument/2006/relationships/image"/><Relationship Id="rId11" Target="../media/image8.png" Type="http://schemas.openxmlformats.org/officeDocument/2006/relationships/image"/><Relationship Id="rId12" Target="../media/image9.png" Type="http://schemas.openxmlformats.org/officeDocument/2006/relationships/image"/><Relationship Id="rId13" Target="../media/image10.png" Type="http://schemas.openxmlformats.org/officeDocument/2006/relationships/image"/><Relationship Id="rId14" Target="../media/image75.jpeg" Type="http://schemas.openxmlformats.org/officeDocument/2006/relationships/image"/><Relationship Id="rId2" Target="../media/image1.jpeg" Type="http://schemas.openxmlformats.org/officeDocument/2006/relationships/image"/><Relationship Id="rId3" Target="../media/image23.png" Type="http://schemas.openxmlformats.org/officeDocument/2006/relationships/image"/><Relationship Id="rId4" Target="../media/image24.svg" Type="http://schemas.openxmlformats.org/officeDocument/2006/relationships/image"/><Relationship Id="rId5" Target="../media/image51.png" Type="http://schemas.openxmlformats.org/officeDocument/2006/relationships/image"/><Relationship Id="rId6" Target="../media/image52.svg" Type="http://schemas.openxmlformats.org/officeDocument/2006/relationships/image"/><Relationship Id="rId7" Target="../media/image2.png" Type="http://schemas.openxmlformats.org/officeDocument/2006/relationships/image"/><Relationship Id="rId8" Target="../media/image3.svg" Type="http://schemas.openxmlformats.org/officeDocument/2006/relationships/image"/><Relationship Id="rId9" Target="../media/image53.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8.svg" Type="http://schemas.openxmlformats.org/officeDocument/2006/relationships/image"/><Relationship Id="rId11" Target="../media/image2.png" Type="http://schemas.openxmlformats.org/officeDocument/2006/relationships/image"/><Relationship Id="rId12" Target="../media/image3.svg" Type="http://schemas.openxmlformats.org/officeDocument/2006/relationships/image"/><Relationship Id="rId13" Target="../media/image57.png" Type="http://schemas.openxmlformats.org/officeDocument/2006/relationships/image"/><Relationship Id="rId14" Target="../media/image58.svg" Type="http://schemas.openxmlformats.org/officeDocument/2006/relationships/image"/><Relationship Id="rId15" Target="../media/image8.png" Type="http://schemas.openxmlformats.org/officeDocument/2006/relationships/image"/><Relationship Id="rId16" Target="../media/image9.png" Type="http://schemas.openxmlformats.org/officeDocument/2006/relationships/image"/><Relationship Id="rId17" Target="../media/image10.png" Type="http://schemas.openxmlformats.org/officeDocument/2006/relationships/image"/><Relationship Id="rId18" Target="../media/image76.jpeg" Type="http://schemas.openxmlformats.org/officeDocument/2006/relationships/image"/><Relationship Id="rId2" Target="../media/image1.jpeg" Type="http://schemas.openxmlformats.org/officeDocument/2006/relationships/image"/><Relationship Id="rId3" Target="../media/image21.png" Type="http://schemas.openxmlformats.org/officeDocument/2006/relationships/image"/><Relationship Id="rId4" Target="../media/image22.svg" Type="http://schemas.openxmlformats.org/officeDocument/2006/relationships/image"/><Relationship Id="rId5" Target="../media/image23.png" Type="http://schemas.openxmlformats.org/officeDocument/2006/relationships/image"/><Relationship Id="rId6" Target="../media/image24.svg" Type="http://schemas.openxmlformats.org/officeDocument/2006/relationships/image"/><Relationship Id="rId7" Target="../media/image25.png" Type="http://schemas.openxmlformats.org/officeDocument/2006/relationships/image"/><Relationship Id="rId8" Target="../media/image26.svg" Type="http://schemas.openxmlformats.org/officeDocument/2006/relationships/image"/><Relationship Id="rId9" Target="../media/image27.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png" Type="http://schemas.openxmlformats.org/officeDocument/2006/relationships/image"/><Relationship Id="rId12" Target="../media/image77.jpeg" Type="http://schemas.openxmlformats.org/officeDocument/2006/relationships/image"/><Relationship Id="rId2" Target="../media/image1.jpeg" Type="http://schemas.openxmlformats.org/officeDocument/2006/relationships/image"/><Relationship Id="rId3" Target="../media/image51.png" Type="http://schemas.openxmlformats.org/officeDocument/2006/relationships/image"/><Relationship Id="rId4" Target="../media/image52.svg" Type="http://schemas.openxmlformats.org/officeDocument/2006/relationships/image"/><Relationship Id="rId5" Target="../media/image2.png" Type="http://schemas.openxmlformats.org/officeDocument/2006/relationships/image"/><Relationship Id="rId6" Target="../media/image3.svg" Type="http://schemas.openxmlformats.org/officeDocument/2006/relationships/image"/><Relationship Id="rId7" Target="../media/image53.png" Type="http://schemas.openxmlformats.org/officeDocument/2006/relationships/image"/><Relationship Id="rId8" Target="../media/image54.svg" Type="http://schemas.openxmlformats.org/officeDocument/2006/relationships/image"/><Relationship Id="rId9" Target="../media/image8.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4.svg" Type="http://schemas.openxmlformats.org/officeDocument/2006/relationships/image"/><Relationship Id="rId11" Target="../media/image8.png" Type="http://schemas.openxmlformats.org/officeDocument/2006/relationships/image"/><Relationship Id="rId12" Target="../media/image9.png" Type="http://schemas.openxmlformats.org/officeDocument/2006/relationships/image"/><Relationship Id="rId13" Target="../media/image10.png" Type="http://schemas.openxmlformats.org/officeDocument/2006/relationships/image"/><Relationship Id="rId14" Target="../media/image68.png" Type="http://schemas.openxmlformats.org/officeDocument/2006/relationships/image"/><Relationship Id="rId2" Target="../media/image1.jpeg" Type="http://schemas.openxmlformats.org/officeDocument/2006/relationships/image"/><Relationship Id="rId3" Target="../media/image23.png" Type="http://schemas.openxmlformats.org/officeDocument/2006/relationships/image"/><Relationship Id="rId4" Target="../media/image24.svg" Type="http://schemas.openxmlformats.org/officeDocument/2006/relationships/image"/><Relationship Id="rId5" Target="../media/image51.png" Type="http://schemas.openxmlformats.org/officeDocument/2006/relationships/image"/><Relationship Id="rId6" Target="../media/image52.svg" Type="http://schemas.openxmlformats.org/officeDocument/2006/relationships/image"/><Relationship Id="rId7" Target="../media/image2.png" Type="http://schemas.openxmlformats.org/officeDocument/2006/relationships/image"/><Relationship Id="rId8" Target="../media/image3.svg" Type="http://schemas.openxmlformats.org/officeDocument/2006/relationships/image"/><Relationship Id="rId9" Target="../media/image53.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4.svg" Type="http://schemas.openxmlformats.org/officeDocument/2006/relationships/image"/><Relationship Id="rId11" Target="../media/image8.png" Type="http://schemas.openxmlformats.org/officeDocument/2006/relationships/image"/><Relationship Id="rId12" Target="../media/image9.png" Type="http://schemas.openxmlformats.org/officeDocument/2006/relationships/image"/><Relationship Id="rId13" Target="../media/image10.png" Type="http://schemas.openxmlformats.org/officeDocument/2006/relationships/image"/><Relationship Id="rId14" Target="../media/image68.png" Type="http://schemas.openxmlformats.org/officeDocument/2006/relationships/image"/><Relationship Id="rId2" Target="../media/image1.jpeg" Type="http://schemas.openxmlformats.org/officeDocument/2006/relationships/image"/><Relationship Id="rId3" Target="../media/image23.png" Type="http://schemas.openxmlformats.org/officeDocument/2006/relationships/image"/><Relationship Id="rId4" Target="../media/image24.svg" Type="http://schemas.openxmlformats.org/officeDocument/2006/relationships/image"/><Relationship Id="rId5" Target="../media/image51.png" Type="http://schemas.openxmlformats.org/officeDocument/2006/relationships/image"/><Relationship Id="rId6" Target="../media/image52.svg" Type="http://schemas.openxmlformats.org/officeDocument/2006/relationships/image"/><Relationship Id="rId7" Target="../media/image2.png" Type="http://schemas.openxmlformats.org/officeDocument/2006/relationships/image"/><Relationship Id="rId8" Target="../media/image3.svg" Type="http://schemas.openxmlformats.org/officeDocument/2006/relationships/image"/><Relationship Id="rId9" Target="../media/image53.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9.svg" Type="http://schemas.openxmlformats.org/officeDocument/2006/relationships/image"/><Relationship Id="rId11" Target="../media/image8.png" Type="http://schemas.openxmlformats.org/officeDocument/2006/relationships/image"/><Relationship Id="rId12" Target="../media/image9.png" Type="http://schemas.openxmlformats.org/officeDocument/2006/relationships/image"/><Relationship Id="rId13" Target="../media/image10.png" Type="http://schemas.openxmlformats.org/officeDocument/2006/relationships/image"/><Relationship Id="rId2" Target="../media/image1.jpeg" Type="http://schemas.openxmlformats.org/officeDocument/2006/relationships/image"/><Relationship Id="rId3" Target="../media/image53.png" Type="http://schemas.openxmlformats.org/officeDocument/2006/relationships/image"/><Relationship Id="rId4" Target="../media/image54.svg" Type="http://schemas.openxmlformats.org/officeDocument/2006/relationships/image"/><Relationship Id="rId5" Target="../media/image2.png" Type="http://schemas.openxmlformats.org/officeDocument/2006/relationships/image"/><Relationship Id="rId6" Target="../media/image3.svg" Type="http://schemas.openxmlformats.org/officeDocument/2006/relationships/image"/><Relationship Id="rId7" Target="../media/image31.png" Type="http://schemas.openxmlformats.org/officeDocument/2006/relationships/image"/><Relationship Id="rId8" Target="../media/image32.svg" Type="http://schemas.openxmlformats.org/officeDocument/2006/relationships/image"/><Relationship Id="rId9" Target="../media/image78.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83.svg" Type="http://schemas.openxmlformats.org/officeDocument/2006/relationships/image"/><Relationship Id="rId11" Target="../media/image84.png" Type="http://schemas.openxmlformats.org/officeDocument/2006/relationships/image"/><Relationship Id="rId12" Target="../media/image27.png" Type="http://schemas.openxmlformats.org/officeDocument/2006/relationships/image"/><Relationship Id="rId13" Target="../media/image28.svg" Type="http://schemas.openxmlformats.org/officeDocument/2006/relationships/image"/><Relationship Id="rId14" Target="../media/image57.png" Type="http://schemas.openxmlformats.org/officeDocument/2006/relationships/image"/><Relationship Id="rId15" Target="../media/image58.svg" Type="http://schemas.openxmlformats.org/officeDocument/2006/relationships/image"/><Relationship Id="rId16" Target="../media/image23.png" Type="http://schemas.openxmlformats.org/officeDocument/2006/relationships/image"/><Relationship Id="rId17" Target="../media/image24.svg" Type="http://schemas.openxmlformats.org/officeDocument/2006/relationships/image"/><Relationship Id="rId18" Target="../media/image85.png" Type="http://schemas.openxmlformats.org/officeDocument/2006/relationships/image"/><Relationship Id="rId19" Target="../media/image86.sv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 Id="rId7" Target="../media/image80.png" Type="http://schemas.openxmlformats.org/officeDocument/2006/relationships/image"/><Relationship Id="rId8" Target="../media/image81.svg" Type="http://schemas.openxmlformats.org/officeDocument/2006/relationships/image"/><Relationship Id="rId9" Target="../media/image82.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8.svg" Type="http://schemas.openxmlformats.org/officeDocument/2006/relationships/image"/><Relationship Id="rId11" Target="../media/image2.png" Type="http://schemas.openxmlformats.org/officeDocument/2006/relationships/image"/><Relationship Id="rId12" Target="../media/image3.svg" Type="http://schemas.openxmlformats.org/officeDocument/2006/relationships/image"/><Relationship Id="rId13" Target="../media/image6.png" Type="http://schemas.openxmlformats.org/officeDocument/2006/relationships/image"/><Relationship Id="rId14" Target="../media/image7.svg" Type="http://schemas.openxmlformats.org/officeDocument/2006/relationships/image"/><Relationship Id="rId15" Target="../media/image8.png" Type="http://schemas.openxmlformats.org/officeDocument/2006/relationships/image"/><Relationship Id="rId16" Target="../media/image9.png" Type="http://schemas.openxmlformats.org/officeDocument/2006/relationships/image"/><Relationship Id="rId17" Target="../media/image10.png" Type="http://schemas.openxmlformats.org/officeDocument/2006/relationships/image"/><Relationship Id="rId2" Target="../media/image1.jpeg" Type="http://schemas.openxmlformats.org/officeDocument/2006/relationships/image"/><Relationship Id="rId3" Target="../media/image21.png" Type="http://schemas.openxmlformats.org/officeDocument/2006/relationships/image"/><Relationship Id="rId4" Target="../media/image22.svg" Type="http://schemas.openxmlformats.org/officeDocument/2006/relationships/image"/><Relationship Id="rId5" Target="../media/image23.png" Type="http://schemas.openxmlformats.org/officeDocument/2006/relationships/image"/><Relationship Id="rId6" Target="../media/image24.svg" Type="http://schemas.openxmlformats.org/officeDocument/2006/relationships/image"/><Relationship Id="rId7" Target="../media/image25.png" Type="http://schemas.openxmlformats.org/officeDocument/2006/relationships/image"/><Relationship Id="rId8" Target="../media/image26.svg" Type="http://schemas.openxmlformats.org/officeDocument/2006/relationships/image"/><Relationship Id="rId9" Target="../media/image27.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8.svg" Type="http://schemas.openxmlformats.org/officeDocument/2006/relationships/image"/><Relationship Id="rId11" Target="../media/image2.png" Type="http://schemas.openxmlformats.org/officeDocument/2006/relationships/image"/><Relationship Id="rId12" Target="../media/image3.svg" Type="http://schemas.openxmlformats.org/officeDocument/2006/relationships/image"/><Relationship Id="rId13" Target="../media/image6.png" Type="http://schemas.openxmlformats.org/officeDocument/2006/relationships/image"/><Relationship Id="rId14" Target="../media/image7.svg" Type="http://schemas.openxmlformats.org/officeDocument/2006/relationships/image"/><Relationship Id="rId15" Target="../media/image8.png" Type="http://schemas.openxmlformats.org/officeDocument/2006/relationships/image"/><Relationship Id="rId16" Target="../media/image9.png" Type="http://schemas.openxmlformats.org/officeDocument/2006/relationships/image"/><Relationship Id="rId17" Target="../media/image10.png" Type="http://schemas.openxmlformats.org/officeDocument/2006/relationships/image"/><Relationship Id="rId2" Target="../media/image1.jpeg" Type="http://schemas.openxmlformats.org/officeDocument/2006/relationships/image"/><Relationship Id="rId3" Target="../media/image21.png" Type="http://schemas.openxmlformats.org/officeDocument/2006/relationships/image"/><Relationship Id="rId4" Target="../media/image22.svg" Type="http://schemas.openxmlformats.org/officeDocument/2006/relationships/image"/><Relationship Id="rId5" Target="../media/image23.png" Type="http://schemas.openxmlformats.org/officeDocument/2006/relationships/image"/><Relationship Id="rId6" Target="../media/image24.svg" Type="http://schemas.openxmlformats.org/officeDocument/2006/relationships/image"/><Relationship Id="rId7" Target="../media/image25.png" Type="http://schemas.openxmlformats.org/officeDocument/2006/relationships/image"/><Relationship Id="rId8" Target="../media/image26.svg" Type="http://schemas.openxmlformats.org/officeDocument/2006/relationships/image"/><Relationship Id="rId9" Target="../media/image27.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4.svg" Type="http://schemas.openxmlformats.org/officeDocument/2006/relationships/image"/><Relationship Id="rId11" Target="../media/image33.png" Type="http://schemas.openxmlformats.org/officeDocument/2006/relationships/image"/><Relationship Id="rId12" Target="../media/image34.svg" Type="http://schemas.openxmlformats.org/officeDocument/2006/relationships/image"/><Relationship Id="rId13" Target="../media/image35.png" Type="http://schemas.openxmlformats.org/officeDocument/2006/relationships/image"/><Relationship Id="rId14" Target="../media/image36.svg" Type="http://schemas.openxmlformats.org/officeDocument/2006/relationships/image"/><Relationship Id="rId15" Target="../media/image37.png" Type="http://schemas.openxmlformats.org/officeDocument/2006/relationships/image"/><Relationship Id="rId16" Target="../media/image38.svg" Type="http://schemas.openxmlformats.org/officeDocument/2006/relationships/image"/><Relationship Id="rId17" Target="../media/image39.png" Type="http://schemas.openxmlformats.org/officeDocument/2006/relationships/image"/><Relationship Id="rId18" Target="../media/image40.svg" Type="http://schemas.openxmlformats.org/officeDocument/2006/relationships/image"/><Relationship Id="rId19" Target="../media/image8.png" Type="http://schemas.openxmlformats.org/officeDocument/2006/relationships/image"/><Relationship Id="rId2" Target="../media/image1.jpeg" Type="http://schemas.openxmlformats.org/officeDocument/2006/relationships/image"/><Relationship Id="rId20" Target="../media/image9.png" Type="http://schemas.openxmlformats.org/officeDocument/2006/relationships/image"/><Relationship Id="rId21" Target="../media/image10.png" Type="http://schemas.openxmlformats.org/officeDocument/2006/relationships/image"/><Relationship Id="rId3" Target="../media/image29.png" Type="http://schemas.openxmlformats.org/officeDocument/2006/relationships/image"/><Relationship Id="rId4" Target="../media/image30.svg" Type="http://schemas.openxmlformats.org/officeDocument/2006/relationships/image"/><Relationship Id="rId5" Target="../media/image31.png" Type="http://schemas.openxmlformats.org/officeDocument/2006/relationships/image"/><Relationship Id="rId6" Target="../media/image32.svg" Type="http://schemas.openxmlformats.org/officeDocument/2006/relationships/image"/><Relationship Id="rId7" Target="../media/image2.png" Type="http://schemas.openxmlformats.org/officeDocument/2006/relationships/image"/><Relationship Id="rId8" Target="../media/image3.svg" Type="http://schemas.openxmlformats.org/officeDocument/2006/relationships/image"/><Relationship Id="rId9" Target="../media/image23.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svg" Type="http://schemas.openxmlformats.org/officeDocument/2006/relationships/image"/><Relationship Id="rId11" Target="../media/image23.png" Type="http://schemas.openxmlformats.org/officeDocument/2006/relationships/image"/><Relationship Id="rId12" Target="../media/image24.svg" Type="http://schemas.openxmlformats.org/officeDocument/2006/relationships/image"/><Relationship Id="rId13" Target="../media/image33.png" Type="http://schemas.openxmlformats.org/officeDocument/2006/relationships/image"/><Relationship Id="rId14" Target="../media/image34.svg" Type="http://schemas.openxmlformats.org/officeDocument/2006/relationships/image"/><Relationship Id="rId15" Target="../media/image35.png" Type="http://schemas.openxmlformats.org/officeDocument/2006/relationships/image"/><Relationship Id="rId16" Target="../media/image36.svg" Type="http://schemas.openxmlformats.org/officeDocument/2006/relationships/image"/><Relationship Id="rId17" Target="../media/image37.png" Type="http://schemas.openxmlformats.org/officeDocument/2006/relationships/image"/><Relationship Id="rId18" Target="../media/image38.svg" Type="http://schemas.openxmlformats.org/officeDocument/2006/relationships/image"/><Relationship Id="rId19" Target="../media/image8.png" Type="http://schemas.openxmlformats.org/officeDocument/2006/relationships/image"/><Relationship Id="rId2" Target="../media/image1.jpeg" Type="http://schemas.openxmlformats.org/officeDocument/2006/relationships/image"/><Relationship Id="rId20" Target="../media/image9.png" Type="http://schemas.openxmlformats.org/officeDocument/2006/relationships/image"/><Relationship Id="rId21" Target="../media/image10.png" Type="http://schemas.openxmlformats.org/officeDocument/2006/relationships/image"/><Relationship Id="rId3" Target="../media/image39.png" Type="http://schemas.openxmlformats.org/officeDocument/2006/relationships/image"/><Relationship Id="rId4" Target="../media/image40.svg" Type="http://schemas.openxmlformats.org/officeDocument/2006/relationships/image"/><Relationship Id="rId5" Target="../media/image29.png" Type="http://schemas.openxmlformats.org/officeDocument/2006/relationships/image"/><Relationship Id="rId6" Target="../media/image30.svg" Type="http://schemas.openxmlformats.org/officeDocument/2006/relationships/image"/><Relationship Id="rId7" Target="../media/image31.png" Type="http://schemas.openxmlformats.org/officeDocument/2006/relationships/image"/><Relationship Id="rId8" Target="../media/image32.svg" Type="http://schemas.openxmlformats.org/officeDocument/2006/relationships/image"/><Relationship Id="rId9" Target="../media/image2.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svg" Type="http://schemas.openxmlformats.org/officeDocument/2006/relationships/image"/><Relationship Id="rId11" Target="../media/image8.png" Type="http://schemas.openxmlformats.org/officeDocument/2006/relationships/image"/><Relationship Id="rId12" Target="../media/image9.png" Type="http://schemas.openxmlformats.org/officeDocument/2006/relationships/image"/><Relationship Id="rId13" Target="../media/image10.png" Type="http://schemas.openxmlformats.org/officeDocument/2006/relationships/image"/><Relationship Id="rId14" Target="../media/image43.png" Type="http://schemas.openxmlformats.org/officeDocument/2006/relationships/image"/><Relationship Id="rId15" Target="../media/image44.svg" Type="http://schemas.openxmlformats.org/officeDocument/2006/relationships/image"/><Relationship Id="rId16" Target="../media/image45.png" Type="http://schemas.openxmlformats.org/officeDocument/2006/relationships/image"/><Relationship Id="rId17" Target="../media/image46.svg" Type="http://schemas.openxmlformats.org/officeDocument/2006/relationships/image"/><Relationship Id="rId18" Target="../media/image47.png" Type="http://schemas.openxmlformats.org/officeDocument/2006/relationships/image"/><Relationship Id="rId19" Target="../media/image48.svg" Type="http://schemas.openxmlformats.org/officeDocument/2006/relationships/image"/><Relationship Id="rId2" Target="../media/image1.jpeg" Type="http://schemas.openxmlformats.org/officeDocument/2006/relationships/image"/><Relationship Id="rId3" Target="../media/image31.png" Type="http://schemas.openxmlformats.org/officeDocument/2006/relationships/image"/><Relationship Id="rId4" Target="../media/image32.svg" Type="http://schemas.openxmlformats.org/officeDocument/2006/relationships/image"/><Relationship Id="rId5" Target="../media/image23.png" Type="http://schemas.openxmlformats.org/officeDocument/2006/relationships/image"/><Relationship Id="rId6" Target="../media/image24.svg" Type="http://schemas.openxmlformats.org/officeDocument/2006/relationships/image"/><Relationship Id="rId7" Target="../media/image41.png" Type="http://schemas.openxmlformats.org/officeDocument/2006/relationships/image"/><Relationship Id="rId8" Target="../media/image42.svg" Type="http://schemas.openxmlformats.org/officeDocument/2006/relationships/image"/><Relationship Id="rId9" Target="../media/image6.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8.svg" Type="http://schemas.openxmlformats.org/officeDocument/2006/relationships/image"/><Relationship Id="rId11" Target="../media/image2.png" Type="http://schemas.openxmlformats.org/officeDocument/2006/relationships/image"/><Relationship Id="rId12" Target="../media/image3.svg" Type="http://schemas.openxmlformats.org/officeDocument/2006/relationships/image"/><Relationship Id="rId13" Target="../media/image6.png" Type="http://schemas.openxmlformats.org/officeDocument/2006/relationships/image"/><Relationship Id="rId14" Target="../media/image7.svg" Type="http://schemas.openxmlformats.org/officeDocument/2006/relationships/image"/><Relationship Id="rId15" Target="../media/image8.png" Type="http://schemas.openxmlformats.org/officeDocument/2006/relationships/image"/><Relationship Id="rId16" Target="../media/image9.png" Type="http://schemas.openxmlformats.org/officeDocument/2006/relationships/image"/><Relationship Id="rId17" Target="../media/image10.png" Type="http://schemas.openxmlformats.org/officeDocument/2006/relationships/image"/><Relationship Id="rId2" Target="../media/image1.jpeg" Type="http://schemas.openxmlformats.org/officeDocument/2006/relationships/image"/><Relationship Id="rId3" Target="../media/image21.png" Type="http://schemas.openxmlformats.org/officeDocument/2006/relationships/image"/><Relationship Id="rId4" Target="../media/image22.svg" Type="http://schemas.openxmlformats.org/officeDocument/2006/relationships/image"/><Relationship Id="rId5" Target="../media/image23.png" Type="http://schemas.openxmlformats.org/officeDocument/2006/relationships/image"/><Relationship Id="rId6" Target="../media/image24.svg" Type="http://schemas.openxmlformats.org/officeDocument/2006/relationships/image"/><Relationship Id="rId7" Target="../media/image25.png" Type="http://schemas.openxmlformats.org/officeDocument/2006/relationships/image"/><Relationship Id="rId8" Target="../media/image26.svg" Type="http://schemas.openxmlformats.org/officeDocument/2006/relationships/image"/><Relationship Id="rId9" Target="../media/image27.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svg" Type="http://schemas.openxmlformats.org/officeDocument/2006/relationships/image"/><Relationship Id="rId11" Target="../media/image53.png" Type="http://schemas.openxmlformats.org/officeDocument/2006/relationships/image"/><Relationship Id="rId12" Target="../media/image54.svg" Type="http://schemas.openxmlformats.org/officeDocument/2006/relationships/image"/><Relationship Id="rId13" Target="../media/image8.png" Type="http://schemas.openxmlformats.org/officeDocument/2006/relationships/image"/><Relationship Id="rId14" Target="../media/image9.png" Type="http://schemas.openxmlformats.org/officeDocument/2006/relationships/image"/><Relationship Id="rId15" Target="../media/image10.png" Type="http://schemas.openxmlformats.org/officeDocument/2006/relationships/image"/><Relationship Id="rId2" Target="../media/image1.jpeg" Type="http://schemas.openxmlformats.org/officeDocument/2006/relationships/image"/><Relationship Id="rId3" Target="../media/image49.png" Type="http://schemas.openxmlformats.org/officeDocument/2006/relationships/image"/><Relationship Id="rId4" Target="../media/image50.svg" Type="http://schemas.openxmlformats.org/officeDocument/2006/relationships/image"/><Relationship Id="rId5" Target="../media/image23.png" Type="http://schemas.openxmlformats.org/officeDocument/2006/relationships/image"/><Relationship Id="rId6" Target="../media/image24.svg" Type="http://schemas.openxmlformats.org/officeDocument/2006/relationships/image"/><Relationship Id="rId7" Target="../media/image51.png" Type="http://schemas.openxmlformats.org/officeDocument/2006/relationships/image"/><Relationship Id="rId8" Target="../media/image52.svg" Type="http://schemas.openxmlformats.org/officeDocument/2006/relationships/image"/><Relationship Id="rId9" Target="../media/image2.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888" r="0" b="-8888"/>
            </a:stretch>
          </a:blipFill>
        </p:spPr>
      </p:sp>
      <p:sp>
        <p:nvSpPr>
          <p:cNvPr name="Freeform 3" id="3"/>
          <p:cNvSpPr/>
          <p:nvPr/>
        </p:nvSpPr>
        <p:spPr>
          <a:xfrm flipH="false" flipV="false" rot="2780742">
            <a:off x="616808" y="8229600"/>
            <a:ext cx="5103628" cy="4114800"/>
          </a:xfrm>
          <a:custGeom>
            <a:avLst/>
            <a:gdLst/>
            <a:ahLst/>
            <a:cxnLst/>
            <a:rect r="r" b="b" t="t" l="l"/>
            <a:pathLst>
              <a:path h="4114800" w="5103628">
                <a:moveTo>
                  <a:pt x="0" y="0"/>
                </a:moveTo>
                <a:lnTo>
                  <a:pt x="5103628" y="0"/>
                </a:lnTo>
                <a:lnTo>
                  <a:pt x="5103628"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2329010">
            <a:off x="16024937" y="4501894"/>
            <a:ext cx="1928160" cy="6711949"/>
          </a:xfrm>
          <a:custGeom>
            <a:avLst/>
            <a:gdLst/>
            <a:ahLst/>
            <a:cxnLst/>
            <a:rect r="r" b="b" t="t" l="l"/>
            <a:pathLst>
              <a:path h="6711949" w="1928160">
                <a:moveTo>
                  <a:pt x="0" y="0"/>
                </a:moveTo>
                <a:lnTo>
                  <a:pt x="1928160" y="0"/>
                </a:lnTo>
                <a:lnTo>
                  <a:pt x="1928160" y="6711949"/>
                </a:lnTo>
                <a:lnTo>
                  <a:pt x="0" y="671194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5" id="5"/>
          <p:cNvSpPr txBox="true"/>
          <p:nvPr/>
        </p:nvSpPr>
        <p:spPr>
          <a:xfrm rot="0">
            <a:off x="5903603" y="7613880"/>
            <a:ext cx="5962498" cy="528320"/>
          </a:xfrm>
          <a:prstGeom prst="rect">
            <a:avLst/>
          </a:prstGeom>
        </p:spPr>
        <p:txBody>
          <a:bodyPr anchor="t" rtlCol="false" tIns="0" lIns="0" bIns="0" rIns="0">
            <a:spAutoFit/>
          </a:bodyPr>
          <a:lstStyle/>
          <a:p>
            <a:pPr algn="ctr">
              <a:lnSpc>
                <a:spcPts val="4480"/>
              </a:lnSpc>
            </a:pPr>
            <a:r>
              <a:rPr lang="en-US" sz="3200">
                <a:solidFill>
                  <a:srgbClr val="000000"/>
                </a:solidFill>
                <a:latin typeface="Dreaming Outloud Sans Alt"/>
                <a:ea typeface="Dreaming Outloud Sans Alt"/>
                <a:cs typeface="Dreaming Outloud Sans Alt"/>
                <a:sym typeface="Dreaming Outloud Sans Alt"/>
              </a:rPr>
              <a:t>Kelompok 2 - Bioinformatika</a:t>
            </a:r>
          </a:p>
        </p:txBody>
      </p:sp>
      <p:sp>
        <p:nvSpPr>
          <p:cNvPr name="Freeform 6" id="6"/>
          <p:cNvSpPr/>
          <p:nvPr/>
        </p:nvSpPr>
        <p:spPr>
          <a:xfrm flipH="false" flipV="false" rot="-4081297">
            <a:off x="25588" y="8290419"/>
            <a:ext cx="1609020" cy="2969668"/>
          </a:xfrm>
          <a:custGeom>
            <a:avLst/>
            <a:gdLst/>
            <a:ahLst/>
            <a:cxnLst/>
            <a:rect r="r" b="b" t="t" l="l"/>
            <a:pathLst>
              <a:path h="2969668" w="1609020">
                <a:moveTo>
                  <a:pt x="0" y="0"/>
                </a:moveTo>
                <a:lnTo>
                  <a:pt x="1609021" y="0"/>
                </a:lnTo>
                <a:lnTo>
                  <a:pt x="1609021" y="2969669"/>
                </a:lnTo>
                <a:lnTo>
                  <a:pt x="0" y="296966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7" id="7"/>
          <p:cNvSpPr txBox="true"/>
          <p:nvPr/>
        </p:nvSpPr>
        <p:spPr>
          <a:xfrm rot="0">
            <a:off x="4200143" y="2802014"/>
            <a:ext cx="9597821" cy="4349645"/>
          </a:xfrm>
          <a:prstGeom prst="rect">
            <a:avLst/>
          </a:prstGeom>
        </p:spPr>
        <p:txBody>
          <a:bodyPr anchor="t" rtlCol="false" tIns="0" lIns="0" bIns="0" rIns="0">
            <a:spAutoFit/>
          </a:bodyPr>
          <a:lstStyle/>
          <a:p>
            <a:pPr algn="ctr">
              <a:lnSpc>
                <a:spcPts val="5712"/>
              </a:lnSpc>
            </a:pPr>
            <a:r>
              <a:rPr lang="en-US" sz="4800">
                <a:solidFill>
                  <a:srgbClr val="000000"/>
                </a:solidFill>
                <a:latin typeface="Fredoka"/>
                <a:ea typeface="Fredoka"/>
                <a:cs typeface="Fredoka"/>
                <a:sym typeface="Fredoka"/>
              </a:rPr>
              <a:t>Implementasi Random Forest untuk Klasifikasi dan Menganalisis Aktivasi AMPK (AMP-Activated Protein Kinase) Pada Metabolisme dan Penyakit Metabolik</a:t>
            </a:r>
          </a:p>
        </p:txBody>
      </p:sp>
      <p:grpSp>
        <p:nvGrpSpPr>
          <p:cNvPr name="Group 8" id="8"/>
          <p:cNvGrpSpPr/>
          <p:nvPr/>
        </p:nvGrpSpPr>
        <p:grpSpPr>
          <a:xfrm rot="0">
            <a:off x="7057097" y="289427"/>
            <a:ext cx="4052180" cy="1307119"/>
            <a:chOff x="0" y="0"/>
            <a:chExt cx="5402906" cy="1742825"/>
          </a:xfrm>
        </p:grpSpPr>
        <p:sp>
          <p:nvSpPr>
            <p:cNvPr name="Freeform 9" id="9"/>
            <p:cNvSpPr/>
            <p:nvPr/>
          </p:nvSpPr>
          <p:spPr>
            <a:xfrm flipH="false" flipV="false" rot="0">
              <a:off x="3719763" y="59682"/>
              <a:ext cx="1683143" cy="1683143"/>
            </a:xfrm>
            <a:custGeom>
              <a:avLst/>
              <a:gdLst/>
              <a:ahLst/>
              <a:cxnLst/>
              <a:rect r="r" b="b" t="t" l="l"/>
              <a:pathLst>
                <a:path h="1683143" w="1683143">
                  <a:moveTo>
                    <a:pt x="0" y="0"/>
                  </a:moveTo>
                  <a:lnTo>
                    <a:pt x="1683143" y="0"/>
                  </a:lnTo>
                  <a:lnTo>
                    <a:pt x="1683143" y="1683143"/>
                  </a:lnTo>
                  <a:lnTo>
                    <a:pt x="0" y="1683143"/>
                  </a:lnTo>
                  <a:lnTo>
                    <a:pt x="0" y="0"/>
                  </a:lnTo>
                  <a:close/>
                </a:path>
              </a:pathLst>
            </a:custGeom>
            <a:blipFill>
              <a:blip r:embed="rId9"/>
              <a:stretch>
                <a:fillRect l="0" t="0" r="0" b="0"/>
              </a:stretch>
            </a:blipFill>
          </p:spPr>
        </p:sp>
        <p:sp>
          <p:nvSpPr>
            <p:cNvPr name="Freeform 10" id="10"/>
            <p:cNvSpPr/>
            <p:nvPr/>
          </p:nvSpPr>
          <p:spPr>
            <a:xfrm flipH="false" flipV="false" rot="0">
              <a:off x="0" y="0"/>
              <a:ext cx="1742825" cy="1742825"/>
            </a:xfrm>
            <a:custGeom>
              <a:avLst/>
              <a:gdLst/>
              <a:ahLst/>
              <a:cxnLst/>
              <a:rect r="r" b="b" t="t" l="l"/>
              <a:pathLst>
                <a:path h="1742825" w="1742825">
                  <a:moveTo>
                    <a:pt x="0" y="0"/>
                  </a:moveTo>
                  <a:lnTo>
                    <a:pt x="1742825" y="0"/>
                  </a:lnTo>
                  <a:lnTo>
                    <a:pt x="1742825" y="1742825"/>
                  </a:lnTo>
                  <a:lnTo>
                    <a:pt x="0" y="1742825"/>
                  </a:lnTo>
                  <a:lnTo>
                    <a:pt x="0" y="0"/>
                  </a:lnTo>
                  <a:close/>
                </a:path>
              </a:pathLst>
            </a:custGeom>
            <a:blipFill>
              <a:blip r:embed="rId10"/>
              <a:stretch>
                <a:fillRect l="0" t="0" r="0" b="0"/>
              </a:stretch>
            </a:blipFill>
          </p:spPr>
        </p:sp>
        <p:sp>
          <p:nvSpPr>
            <p:cNvPr name="Freeform 11" id="11"/>
            <p:cNvSpPr/>
            <p:nvPr/>
          </p:nvSpPr>
          <p:spPr>
            <a:xfrm flipH="false" flipV="false" rot="0">
              <a:off x="1905756" y="59682"/>
              <a:ext cx="1683143" cy="1683143"/>
            </a:xfrm>
            <a:custGeom>
              <a:avLst/>
              <a:gdLst/>
              <a:ahLst/>
              <a:cxnLst/>
              <a:rect r="r" b="b" t="t" l="l"/>
              <a:pathLst>
                <a:path h="1683143" w="1683143">
                  <a:moveTo>
                    <a:pt x="0" y="0"/>
                  </a:moveTo>
                  <a:lnTo>
                    <a:pt x="1683143" y="0"/>
                  </a:lnTo>
                  <a:lnTo>
                    <a:pt x="1683143" y="1683143"/>
                  </a:lnTo>
                  <a:lnTo>
                    <a:pt x="0" y="1683143"/>
                  </a:lnTo>
                  <a:lnTo>
                    <a:pt x="0" y="0"/>
                  </a:lnTo>
                  <a:close/>
                </a:path>
              </a:pathLst>
            </a:custGeom>
            <a:blipFill>
              <a:blip r:embed="rId11"/>
              <a:stretch>
                <a:fillRect l="0" t="0" r="0" b="0"/>
              </a:stretch>
            </a:blipFill>
          </p:spPr>
        </p:sp>
      </p:grpSp>
      <p:grpSp>
        <p:nvGrpSpPr>
          <p:cNvPr name="Group 12" id="12"/>
          <p:cNvGrpSpPr/>
          <p:nvPr/>
        </p:nvGrpSpPr>
        <p:grpSpPr>
          <a:xfrm rot="0">
            <a:off x="6888832" y="1674573"/>
            <a:ext cx="4220445" cy="93400"/>
            <a:chOff x="0" y="0"/>
            <a:chExt cx="1359189" cy="30079"/>
          </a:xfrm>
        </p:grpSpPr>
        <p:sp>
          <p:nvSpPr>
            <p:cNvPr name="Freeform 13" id="13"/>
            <p:cNvSpPr/>
            <p:nvPr/>
          </p:nvSpPr>
          <p:spPr>
            <a:xfrm flipH="false" flipV="false" rot="0">
              <a:off x="0" y="0"/>
              <a:ext cx="1359189" cy="30079"/>
            </a:xfrm>
            <a:custGeom>
              <a:avLst/>
              <a:gdLst/>
              <a:ahLst/>
              <a:cxnLst/>
              <a:rect r="r" b="b" t="t" l="l"/>
              <a:pathLst>
                <a:path h="30079" w="1359189">
                  <a:moveTo>
                    <a:pt x="0" y="0"/>
                  </a:moveTo>
                  <a:lnTo>
                    <a:pt x="1359189" y="0"/>
                  </a:lnTo>
                  <a:lnTo>
                    <a:pt x="1359189" y="30079"/>
                  </a:lnTo>
                  <a:lnTo>
                    <a:pt x="0" y="30079"/>
                  </a:lnTo>
                  <a:close/>
                </a:path>
              </a:pathLst>
            </a:custGeom>
            <a:solidFill>
              <a:srgbClr val="F9B314"/>
            </a:solidFill>
          </p:spPr>
        </p:sp>
        <p:sp>
          <p:nvSpPr>
            <p:cNvPr name="TextBox 14" id="14"/>
            <p:cNvSpPr txBox="true"/>
            <p:nvPr/>
          </p:nvSpPr>
          <p:spPr>
            <a:xfrm>
              <a:off x="0" y="-38100"/>
              <a:ext cx="1359189" cy="68179"/>
            </a:xfrm>
            <a:prstGeom prst="rect">
              <a:avLst/>
            </a:prstGeom>
          </p:spPr>
          <p:txBody>
            <a:bodyPr anchor="ctr" rtlCol="false" tIns="50800" lIns="50800" bIns="50800" rIns="50800"/>
            <a:lstStyle/>
            <a:p>
              <a:pPr algn="ctr">
                <a:lnSpc>
                  <a:spcPts val="2659"/>
                </a:lnSpc>
                <a:spcBef>
                  <a:spcPct val="0"/>
                </a:spcBef>
              </a:pPr>
            </a:p>
          </p:txBody>
        </p:sp>
      </p:gr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888" r="0" b="-8888"/>
            </a:stretch>
          </a:blipFill>
        </p:spPr>
      </p:sp>
      <p:sp>
        <p:nvSpPr>
          <p:cNvPr name="Freeform 3" id="3"/>
          <p:cNvSpPr/>
          <p:nvPr/>
        </p:nvSpPr>
        <p:spPr>
          <a:xfrm flipH="false" flipV="false" rot="-7233776">
            <a:off x="-692501" y="8895024"/>
            <a:ext cx="4199421" cy="3385783"/>
          </a:xfrm>
          <a:custGeom>
            <a:avLst/>
            <a:gdLst/>
            <a:ahLst/>
            <a:cxnLst/>
            <a:rect r="r" b="b" t="t" l="l"/>
            <a:pathLst>
              <a:path h="3385783" w="4199421">
                <a:moveTo>
                  <a:pt x="0" y="0"/>
                </a:moveTo>
                <a:lnTo>
                  <a:pt x="4199421" y="0"/>
                </a:lnTo>
                <a:lnTo>
                  <a:pt x="4199421" y="3385783"/>
                </a:lnTo>
                <a:lnTo>
                  <a:pt x="0" y="338578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1247354">
            <a:off x="-3041941" y="-1293755"/>
            <a:ext cx="5103628" cy="4114800"/>
          </a:xfrm>
          <a:custGeom>
            <a:avLst/>
            <a:gdLst/>
            <a:ahLst/>
            <a:cxnLst/>
            <a:rect r="r" b="b" t="t" l="l"/>
            <a:pathLst>
              <a:path h="4114800" w="5103628">
                <a:moveTo>
                  <a:pt x="0" y="0"/>
                </a:moveTo>
                <a:lnTo>
                  <a:pt x="5103628" y="0"/>
                </a:lnTo>
                <a:lnTo>
                  <a:pt x="5103628"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5400000">
            <a:off x="100540" y="-588174"/>
            <a:ext cx="1464880" cy="2703638"/>
          </a:xfrm>
          <a:custGeom>
            <a:avLst/>
            <a:gdLst/>
            <a:ahLst/>
            <a:cxnLst/>
            <a:rect r="r" b="b" t="t" l="l"/>
            <a:pathLst>
              <a:path h="2703638" w="1464880">
                <a:moveTo>
                  <a:pt x="0" y="0"/>
                </a:moveTo>
                <a:lnTo>
                  <a:pt x="1464880" y="0"/>
                </a:lnTo>
                <a:lnTo>
                  <a:pt x="1464880" y="2703638"/>
                </a:lnTo>
                <a:lnTo>
                  <a:pt x="0" y="270363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9845284">
            <a:off x="-186137" y="8290539"/>
            <a:ext cx="1631685" cy="2655109"/>
          </a:xfrm>
          <a:custGeom>
            <a:avLst/>
            <a:gdLst/>
            <a:ahLst/>
            <a:cxnLst/>
            <a:rect r="r" b="b" t="t" l="l"/>
            <a:pathLst>
              <a:path h="2655109" w="1631685">
                <a:moveTo>
                  <a:pt x="0" y="0"/>
                </a:moveTo>
                <a:lnTo>
                  <a:pt x="1631685" y="0"/>
                </a:lnTo>
                <a:lnTo>
                  <a:pt x="1631685" y="2655109"/>
                </a:lnTo>
                <a:lnTo>
                  <a:pt x="0" y="265510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7" id="7"/>
          <p:cNvSpPr txBox="true"/>
          <p:nvPr/>
        </p:nvSpPr>
        <p:spPr>
          <a:xfrm rot="0">
            <a:off x="1407209" y="2097559"/>
            <a:ext cx="5803102" cy="1335386"/>
          </a:xfrm>
          <a:prstGeom prst="rect">
            <a:avLst/>
          </a:prstGeom>
        </p:spPr>
        <p:txBody>
          <a:bodyPr anchor="t" rtlCol="false" tIns="0" lIns="0" bIns="0" rIns="0">
            <a:spAutoFit/>
          </a:bodyPr>
          <a:lstStyle/>
          <a:p>
            <a:pPr algn="ctr">
              <a:lnSpc>
                <a:spcPts val="10921"/>
              </a:lnSpc>
            </a:pPr>
            <a:r>
              <a:rPr lang="en-US" sz="7800">
                <a:solidFill>
                  <a:srgbClr val="000000"/>
                </a:solidFill>
                <a:latin typeface="Fredoka"/>
                <a:ea typeface="Fredoka"/>
                <a:cs typeface="Fredoka"/>
                <a:sym typeface="Fredoka"/>
              </a:rPr>
              <a:t>Flowchart</a:t>
            </a:r>
          </a:p>
        </p:txBody>
      </p:sp>
      <p:grpSp>
        <p:nvGrpSpPr>
          <p:cNvPr name="Group 8" id="8"/>
          <p:cNvGrpSpPr/>
          <p:nvPr/>
        </p:nvGrpSpPr>
        <p:grpSpPr>
          <a:xfrm rot="0">
            <a:off x="1028700" y="4186819"/>
            <a:ext cx="8115300" cy="4537124"/>
            <a:chOff x="0" y="0"/>
            <a:chExt cx="10820400" cy="6049498"/>
          </a:xfrm>
        </p:grpSpPr>
        <p:grpSp>
          <p:nvGrpSpPr>
            <p:cNvPr name="Group 9" id="9"/>
            <p:cNvGrpSpPr/>
            <p:nvPr/>
          </p:nvGrpSpPr>
          <p:grpSpPr>
            <a:xfrm rot="0">
              <a:off x="0" y="0"/>
              <a:ext cx="10820400" cy="6049498"/>
              <a:chOff x="0" y="0"/>
              <a:chExt cx="2870132" cy="1604641"/>
            </a:xfrm>
          </p:grpSpPr>
          <p:sp>
            <p:nvSpPr>
              <p:cNvPr name="Freeform 10" id="10"/>
              <p:cNvSpPr/>
              <p:nvPr/>
            </p:nvSpPr>
            <p:spPr>
              <a:xfrm flipH="false" flipV="false" rot="0">
                <a:off x="0" y="0"/>
                <a:ext cx="2870132" cy="1604641"/>
              </a:xfrm>
              <a:custGeom>
                <a:avLst/>
                <a:gdLst/>
                <a:ahLst/>
                <a:cxnLst/>
                <a:rect r="r" b="b" t="t" l="l"/>
                <a:pathLst>
                  <a:path h="1604641" w="2870132">
                    <a:moveTo>
                      <a:pt x="48654" y="0"/>
                    </a:moveTo>
                    <a:lnTo>
                      <a:pt x="2821479" y="0"/>
                    </a:lnTo>
                    <a:cubicBezTo>
                      <a:pt x="2848349" y="0"/>
                      <a:pt x="2870132" y="21783"/>
                      <a:pt x="2870132" y="48654"/>
                    </a:cubicBezTo>
                    <a:lnTo>
                      <a:pt x="2870132" y="1555988"/>
                    </a:lnTo>
                    <a:cubicBezTo>
                      <a:pt x="2870132" y="1582858"/>
                      <a:pt x="2848349" y="1604641"/>
                      <a:pt x="2821479" y="1604641"/>
                    </a:cubicBezTo>
                    <a:lnTo>
                      <a:pt x="48654" y="1604641"/>
                    </a:lnTo>
                    <a:cubicBezTo>
                      <a:pt x="21783" y="1604641"/>
                      <a:pt x="0" y="1582858"/>
                      <a:pt x="0" y="1555988"/>
                    </a:cubicBezTo>
                    <a:lnTo>
                      <a:pt x="0" y="48654"/>
                    </a:lnTo>
                    <a:cubicBezTo>
                      <a:pt x="0" y="21783"/>
                      <a:pt x="21783" y="0"/>
                      <a:pt x="48654" y="0"/>
                    </a:cubicBezTo>
                    <a:close/>
                  </a:path>
                </a:pathLst>
              </a:custGeom>
              <a:solidFill>
                <a:srgbClr val="E26F6F"/>
              </a:solidFill>
              <a:ln cap="rnd">
                <a:noFill/>
                <a:prstDash val="solid"/>
                <a:round/>
              </a:ln>
            </p:spPr>
          </p:sp>
          <p:sp>
            <p:nvSpPr>
              <p:cNvPr name="TextBox 11" id="11"/>
              <p:cNvSpPr txBox="true"/>
              <p:nvPr/>
            </p:nvSpPr>
            <p:spPr>
              <a:xfrm>
                <a:off x="0" y="-133350"/>
                <a:ext cx="2870132" cy="1737991"/>
              </a:xfrm>
              <a:prstGeom prst="rect">
                <a:avLst/>
              </a:prstGeom>
            </p:spPr>
            <p:txBody>
              <a:bodyPr anchor="ctr" rtlCol="false" tIns="52204" lIns="52204" bIns="52204" rIns="52204"/>
              <a:lstStyle/>
              <a:p>
                <a:pPr algn="ctr">
                  <a:lnSpc>
                    <a:spcPts val="4200"/>
                  </a:lnSpc>
                  <a:spcBef>
                    <a:spcPct val="0"/>
                  </a:spcBef>
                </a:pPr>
              </a:p>
            </p:txBody>
          </p:sp>
        </p:grpSp>
        <p:sp>
          <p:nvSpPr>
            <p:cNvPr name="TextBox 12" id="12"/>
            <p:cNvSpPr txBox="true"/>
            <p:nvPr/>
          </p:nvSpPr>
          <p:spPr>
            <a:xfrm rot="0">
              <a:off x="236786" y="206616"/>
              <a:ext cx="10361190" cy="5569590"/>
            </a:xfrm>
            <a:prstGeom prst="rect">
              <a:avLst/>
            </a:prstGeom>
          </p:spPr>
          <p:txBody>
            <a:bodyPr anchor="t" rtlCol="false" tIns="0" lIns="0" bIns="0" rIns="0">
              <a:spAutoFit/>
            </a:bodyPr>
            <a:lstStyle/>
            <a:p>
              <a:pPr algn="ctr">
                <a:lnSpc>
                  <a:spcPts val="5595"/>
                </a:lnSpc>
              </a:pPr>
              <a:r>
                <a:rPr lang="en-US" sz="3996">
                  <a:solidFill>
                    <a:srgbClr val="000000"/>
                  </a:solidFill>
                  <a:latin typeface="Dreaming Outloud Sans Alt"/>
                  <a:ea typeface="Dreaming Outloud Sans Alt"/>
                  <a:cs typeface="Dreaming Outloud Sans Alt"/>
                  <a:sym typeface="Dreaming Outloud Sans Alt"/>
                </a:rPr>
                <a:t>Nucleotides are the units which DNA is composed of. </a:t>
              </a:r>
            </a:p>
            <a:p>
              <a:pPr algn="ctr">
                <a:lnSpc>
                  <a:spcPts val="5595"/>
                </a:lnSpc>
              </a:pPr>
            </a:p>
            <a:p>
              <a:pPr algn="ctr">
                <a:lnSpc>
                  <a:spcPts val="5595"/>
                </a:lnSpc>
              </a:pPr>
              <a:r>
                <a:rPr lang="en-US" sz="3996">
                  <a:solidFill>
                    <a:srgbClr val="000000"/>
                  </a:solidFill>
                  <a:latin typeface="Dreaming Outloud Sans Alt"/>
                  <a:ea typeface="Dreaming Outloud Sans Alt"/>
                  <a:cs typeface="Dreaming Outloud Sans Alt"/>
                  <a:sym typeface="Dreaming Outloud Sans Alt"/>
                </a:rPr>
                <a:t>Each nucleotide includes a phosphate group, a sugar section and one of the four bases.</a:t>
              </a:r>
            </a:p>
          </p:txBody>
        </p:sp>
      </p:grpSp>
      <p:grpSp>
        <p:nvGrpSpPr>
          <p:cNvPr name="Group 13" id="13"/>
          <p:cNvGrpSpPr/>
          <p:nvPr/>
        </p:nvGrpSpPr>
        <p:grpSpPr>
          <a:xfrm rot="0">
            <a:off x="7057097" y="289427"/>
            <a:ext cx="4052180" cy="1307119"/>
            <a:chOff x="0" y="0"/>
            <a:chExt cx="5402906" cy="1742825"/>
          </a:xfrm>
        </p:grpSpPr>
        <p:sp>
          <p:nvSpPr>
            <p:cNvPr name="Freeform 14" id="14"/>
            <p:cNvSpPr/>
            <p:nvPr/>
          </p:nvSpPr>
          <p:spPr>
            <a:xfrm flipH="false" flipV="false" rot="0">
              <a:off x="3719763" y="59682"/>
              <a:ext cx="1683143" cy="1683143"/>
            </a:xfrm>
            <a:custGeom>
              <a:avLst/>
              <a:gdLst/>
              <a:ahLst/>
              <a:cxnLst/>
              <a:rect r="r" b="b" t="t" l="l"/>
              <a:pathLst>
                <a:path h="1683143" w="1683143">
                  <a:moveTo>
                    <a:pt x="0" y="0"/>
                  </a:moveTo>
                  <a:lnTo>
                    <a:pt x="1683143" y="0"/>
                  </a:lnTo>
                  <a:lnTo>
                    <a:pt x="1683143" y="1683143"/>
                  </a:lnTo>
                  <a:lnTo>
                    <a:pt x="0" y="1683143"/>
                  </a:lnTo>
                  <a:lnTo>
                    <a:pt x="0" y="0"/>
                  </a:lnTo>
                  <a:close/>
                </a:path>
              </a:pathLst>
            </a:custGeom>
            <a:blipFill>
              <a:blip r:embed="rId11"/>
              <a:stretch>
                <a:fillRect l="0" t="0" r="0" b="0"/>
              </a:stretch>
            </a:blipFill>
          </p:spPr>
        </p:sp>
        <p:sp>
          <p:nvSpPr>
            <p:cNvPr name="Freeform 15" id="15"/>
            <p:cNvSpPr/>
            <p:nvPr/>
          </p:nvSpPr>
          <p:spPr>
            <a:xfrm flipH="false" flipV="false" rot="0">
              <a:off x="0" y="0"/>
              <a:ext cx="1742825" cy="1742825"/>
            </a:xfrm>
            <a:custGeom>
              <a:avLst/>
              <a:gdLst/>
              <a:ahLst/>
              <a:cxnLst/>
              <a:rect r="r" b="b" t="t" l="l"/>
              <a:pathLst>
                <a:path h="1742825" w="1742825">
                  <a:moveTo>
                    <a:pt x="0" y="0"/>
                  </a:moveTo>
                  <a:lnTo>
                    <a:pt x="1742825" y="0"/>
                  </a:lnTo>
                  <a:lnTo>
                    <a:pt x="1742825" y="1742825"/>
                  </a:lnTo>
                  <a:lnTo>
                    <a:pt x="0" y="1742825"/>
                  </a:lnTo>
                  <a:lnTo>
                    <a:pt x="0" y="0"/>
                  </a:lnTo>
                  <a:close/>
                </a:path>
              </a:pathLst>
            </a:custGeom>
            <a:blipFill>
              <a:blip r:embed="rId12"/>
              <a:stretch>
                <a:fillRect l="0" t="0" r="0" b="0"/>
              </a:stretch>
            </a:blipFill>
          </p:spPr>
        </p:sp>
        <p:sp>
          <p:nvSpPr>
            <p:cNvPr name="Freeform 16" id="16"/>
            <p:cNvSpPr/>
            <p:nvPr/>
          </p:nvSpPr>
          <p:spPr>
            <a:xfrm flipH="false" flipV="false" rot="0">
              <a:off x="1905756" y="59682"/>
              <a:ext cx="1683143" cy="1683143"/>
            </a:xfrm>
            <a:custGeom>
              <a:avLst/>
              <a:gdLst/>
              <a:ahLst/>
              <a:cxnLst/>
              <a:rect r="r" b="b" t="t" l="l"/>
              <a:pathLst>
                <a:path h="1683143" w="1683143">
                  <a:moveTo>
                    <a:pt x="0" y="0"/>
                  </a:moveTo>
                  <a:lnTo>
                    <a:pt x="1683143" y="0"/>
                  </a:lnTo>
                  <a:lnTo>
                    <a:pt x="1683143" y="1683143"/>
                  </a:lnTo>
                  <a:lnTo>
                    <a:pt x="0" y="1683143"/>
                  </a:lnTo>
                  <a:lnTo>
                    <a:pt x="0" y="0"/>
                  </a:lnTo>
                  <a:close/>
                </a:path>
              </a:pathLst>
            </a:custGeom>
            <a:blipFill>
              <a:blip r:embed="rId13"/>
              <a:stretch>
                <a:fillRect l="0" t="0" r="0" b="0"/>
              </a:stretch>
            </a:blipFill>
          </p:spPr>
        </p:sp>
      </p:grpSp>
      <p:grpSp>
        <p:nvGrpSpPr>
          <p:cNvPr name="Group 17" id="17"/>
          <p:cNvGrpSpPr/>
          <p:nvPr/>
        </p:nvGrpSpPr>
        <p:grpSpPr>
          <a:xfrm rot="0">
            <a:off x="6888832" y="1674573"/>
            <a:ext cx="4220445" cy="93400"/>
            <a:chOff x="0" y="0"/>
            <a:chExt cx="1359189" cy="30079"/>
          </a:xfrm>
        </p:grpSpPr>
        <p:sp>
          <p:nvSpPr>
            <p:cNvPr name="Freeform 18" id="18"/>
            <p:cNvSpPr/>
            <p:nvPr/>
          </p:nvSpPr>
          <p:spPr>
            <a:xfrm flipH="false" flipV="false" rot="0">
              <a:off x="0" y="0"/>
              <a:ext cx="1359189" cy="30079"/>
            </a:xfrm>
            <a:custGeom>
              <a:avLst/>
              <a:gdLst/>
              <a:ahLst/>
              <a:cxnLst/>
              <a:rect r="r" b="b" t="t" l="l"/>
              <a:pathLst>
                <a:path h="30079" w="1359189">
                  <a:moveTo>
                    <a:pt x="0" y="0"/>
                  </a:moveTo>
                  <a:lnTo>
                    <a:pt x="1359189" y="0"/>
                  </a:lnTo>
                  <a:lnTo>
                    <a:pt x="1359189" y="30079"/>
                  </a:lnTo>
                  <a:lnTo>
                    <a:pt x="0" y="30079"/>
                  </a:lnTo>
                  <a:close/>
                </a:path>
              </a:pathLst>
            </a:custGeom>
            <a:solidFill>
              <a:srgbClr val="F9B314"/>
            </a:solidFill>
          </p:spPr>
        </p:sp>
        <p:sp>
          <p:nvSpPr>
            <p:cNvPr name="TextBox 19" id="19"/>
            <p:cNvSpPr txBox="true"/>
            <p:nvPr/>
          </p:nvSpPr>
          <p:spPr>
            <a:xfrm>
              <a:off x="0" y="-38100"/>
              <a:ext cx="1359189" cy="68179"/>
            </a:xfrm>
            <a:prstGeom prst="rect">
              <a:avLst/>
            </a:prstGeom>
          </p:spPr>
          <p:txBody>
            <a:bodyPr anchor="ctr" rtlCol="false" tIns="50800" lIns="50800" bIns="50800" rIns="50800"/>
            <a:lstStyle/>
            <a:p>
              <a:pPr algn="ctr">
                <a:lnSpc>
                  <a:spcPts val="2659"/>
                </a:lnSpc>
                <a:spcBef>
                  <a:spcPct val="0"/>
                </a:spcBef>
              </a:pPr>
            </a:p>
          </p:txBody>
        </p:sp>
      </p:gr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888" r="0" b="-8888"/>
            </a:stretch>
          </a:blipFill>
        </p:spPr>
      </p:sp>
      <p:sp>
        <p:nvSpPr>
          <p:cNvPr name="Freeform 3" id="3"/>
          <p:cNvSpPr/>
          <p:nvPr/>
        </p:nvSpPr>
        <p:spPr>
          <a:xfrm flipH="false" flipV="false" rot="-6498027">
            <a:off x="-1592178" y="8228057"/>
            <a:ext cx="4199421" cy="3385783"/>
          </a:xfrm>
          <a:custGeom>
            <a:avLst/>
            <a:gdLst/>
            <a:ahLst/>
            <a:cxnLst/>
            <a:rect r="r" b="b" t="t" l="l"/>
            <a:pathLst>
              <a:path h="3385783" w="4199421">
                <a:moveTo>
                  <a:pt x="0" y="0"/>
                </a:moveTo>
                <a:lnTo>
                  <a:pt x="4199421" y="0"/>
                </a:lnTo>
                <a:lnTo>
                  <a:pt x="4199421" y="3385783"/>
                </a:lnTo>
                <a:lnTo>
                  <a:pt x="0" y="338578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3088930">
            <a:off x="-3318145" y="-1577291"/>
            <a:ext cx="5507484" cy="4440409"/>
          </a:xfrm>
          <a:custGeom>
            <a:avLst/>
            <a:gdLst/>
            <a:ahLst/>
            <a:cxnLst/>
            <a:rect r="r" b="b" t="t" l="l"/>
            <a:pathLst>
              <a:path h="4440409" w="5507484">
                <a:moveTo>
                  <a:pt x="0" y="0"/>
                </a:moveTo>
                <a:lnTo>
                  <a:pt x="5507483" y="0"/>
                </a:lnTo>
                <a:lnTo>
                  <a:pt x="5507483" y="4440409"/>
                </a:lnTo>
                <a:lnTo>
                  <a:pt x="0" y="444040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5924385">
            <a:off x="-41458" y="-756775"/>
            <a:ext cx="1350980" cy="2493420"/>
          </a:xfrm>
          <a:custGeom>
            <a:avLst/>
            <a:gdLst/>
            <a:ahLst/>
            <a:cxnLst/>
            <a:rect r="r" b="b" t="t" l="l"/>
            <a:pathLst>
              <a:path h="2493420" w="1350980">
                <a:moveTo>
                  <a:pt x="0" y="0"/>
                </a:moveTo>
                <a:lnTo>
                  <a:pt x="1350980" y="0"/>
                </a:lnTo>
                <a:lnTo>
                  <a:pt x="1350980" y="2493420"/>
                </a:lnTo>
                <a:lnTo>
                  <a:pt x="0" y="249342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6" id="6"/>
          <p:cNvGrpSpPr/>
          <p:nvPr/>
        </p:nvGrpSpPr>
        <p:grpSpPr>
          <a:xfrm rot="0">
            <a:off x="12239889" y="-2894304"/>
            <a:ext cx="13315682" cy="14563213"/>
            <a:chOff x="0" y="0"/>
            <a:chExt cx="17754243" cy="19417617"/>
          </a:xfrm>
        </p:grpSpPr>
        <p:sp>
          <p:nvSpPr>
            <p:cNvPr name="Freeform 7" id="7"/>
            <p:cNvSpPr/>
            <p:nvPr/>
          </p:nvSpPr>
          <p:spPr>
            <a:xfrm flipH="false" flipV="false" rot="-641280">
              <a:off x="6584642" y="13347792"/>
              <a:ext cx="6804837" cy="5486400"/>
            </a:xfrm>
            <a:custGeom>
              <a:avLst/>
              <a:gdLst/>
              <a:ahLst/>
              <a:cxnLst/>
              <a:rect r="r" b="b" t="t" l="l"/>
              <a:pathLst>
                <a:path h="5486400" w="6804837">
                  <a:moveTo>
                    <a:pt x="0" y="0"/>
                  </a:moveTo>
                  <a:lnTo>
                    <a:pt x="6804837" y="0"/>
                  </a:lnTo>
                  <a:lnTo>
                    <a:pt x="6804837" y="5486400"/>
                  </a:lnTo>
                  <a:lnTo>
                    <a:pt x="0" y="548640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8" id="8"/>
            <p:cNvSpPr/>
            <p:nvPr/>
          </p:nvSpPr>
          <p:spPr>
            <a:xfrm flipH="false" flipV="false" rot="4186786">
              <a:off x="6584642" y="1397662"/>
              <a:ext cx="6804837" cy="5486400"/>
            </a:xfrm>
            <a:custGeom>
              <a:avLst/>
              <a:gdLst/>
              <a:ahLst/>
              <a:cxnLst/>
              <a:rect r="r" b="b" t="t" l="l"/>
              <a:pathLst>
                <a:path h="5486400" w="6804837">
                  <a:moveTo>
                    <a:pt x="0" y="0"/>
                  </a:moveTo>
                  <a:lnTo>
                    <a:pt x="6804837" y="0"/>
                  </a:lnTo>
                  <a:lnTo>
                    <a:pt x="6804837" y="5486400"/>
                  </a:lnTo>
                  <a:lnTo>
                    <a:pt x="0" y="548640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9" id="9"/>
            <p:cNvSpPr/>
            <p:nvPr/>
          </p:nvSpPr>
          <p:spPr>
            <a:xfrm flipH="false" flipV="false" rot="-4149154">
              <a:off x="7549867" y="13185887"/>
              <a:ext cx="2654508" cy="4899260"/>
            </a:xfrm>
            <a:custGeom>
              <a:avLst/>
              <a:gdLst/>
              <a:ahLst/>
              <a:cxnLst/>
              <a:rect r="r" b="b" t="t" l="l"/>
              <a:pathLst>
                <a:path h="4899260" w="2654508">
                  <a:moveTo>
                    <a:pt x="0" y="0"/>
                  </a:moveTo>
                  <a:lnTo>
                    <a:pt x="2654508" y="0"/>
                  </a:lnTo>
                  <a:lnTo>
                    <a:pt x="2654508" y="4899260"/>
                  </a:lnTo>
                  <a:lnTo>
                    <a:pt x="0" y="4899260"/>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0" id="10"/>
            <p:cNvSpPr/>
            <p:nvPr/>
          </p:nvSpPr>
          <p:spPr>
            <a:xfrm flipH="false" flipV="false" rot="-5400000">
              <a:off x="6343107" y="1727470"/>
              <a:ext cx="5068029" cy="17754243"/>
            </a:xfrm>
            <a:custGeom>
              <a:avLst/>
              <a:gdLst/>
              <a:ahLst/>
              <a:cxnLst/>
              <a:rect r="r" b="b" t="t" l="l"/>
              <a:pathLst>
                <a:path h="17754243" w="5068029">
                  <a:moveTo>
                    <a:pt x="0" y="0"/>
                  </a:moveTo>
                  <a:lnTo>
                    <a:pt x="5068029" y="0"/>
                  </a:lnTo>
                  <a:lnTo>
                    <a:pt x="5068029" y="17754243"/>
                  </a:lnTo>
                  <a:lnTo>
                    <a:pt x="0" y="17754243"/>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grpSp>
          <p:nvGrpSpPr>
            <p:cNvPr name="Group 11" id="11"/>
            <p:cNvGrpSpPr/>
            <p:nvPr/>
          </p:nvGrpSpPr>
          <p:grpSpPr>
            <a:xfrm rot="0">
              <a:off x="1030034" y="7455207"/>
              <a:ext cx="3063967" cy="7404793"/>
              <a:chOff x="0" y="0"/>
              <a:chExt cx="605228" cy="1462675"/>
            </a:xfrm>
          </p:grpSpPr>
          <p:sp>
            <p:nvSpPr>
              <p:cNvPr name="Freeform 12" id="12"/>
              <p:cNvSpPr/>
              <p:nvPr/>
            </p:nvSpPr>
            <p:spPr>
              <a:xfrm flipH="false" flipV="false" rot="0">
                <a:off x="0" y="0"/>
                <a:ext cx="605228" cy="1462675"/>
              </a:xfrm>
              <a:custGeom>
                <a:avLst/>
                <a:gdLst/>
                <a:ahLst/>
                <a:cxnLst/>
                <a:rect r="r" b="b" t="t" l="l"/>
                <a:pathLst>
                  <a:path h="1462675" w="605228">
                    <a:moveTo>
                      <a:pt x="0" y="0"/>
                    </a:moveTo>
                    <a:lnTo>
                      <a:pt x="605228" y="0"/>
                    </a:lnTo>
                    <a:lnTo>
                      <a:pt x="605228" y="1462675"/>
                    </a:lnTo>
                    <a:lnTo>
                      <a:pt x="0" y="1462675"/>
                    </a:lnTo>
                    <a:close/>
                  </a:path>
                </a:pathLst>
              </a:custGeom>
              <a:solidFill>
                <a:srgbClr val="000000">
                  <a:alpha val="0"/>
                </a:srgbClr>
              </a:solidFill>
              <a:ln w="66675" cap="sq">
                <a:solidFill>
                  <a:srgbClr val="000000"/>
                </a:solidFill>
                <a:prstDash val="solid"/>
                <a:miter/>
              </a:ln>
            </p:spPr>
          </p:sp>
          <p:sp>
            <p:nvSpPr>
              <p:cNvPr name="TextBox 13" id="13"/>
              <p:cNvSpPr txBox="true"/>
              <p:nvPr/>
            </p:nvSpPr>
            <p:spPr>
              <a:xfrm>
                <a:off x="0" y="-38100"/>
                <a:ext cx="605228" cy="1500775"/>
              </a:xfrm>
              <a:prstGeom prst="rect">
                <a:avLst/>
              </a:prstGeom>
            </p:spPr>
            <p:txBody>
              <a:bodyPr anchor="ctr" rtlCol="false" tIns="50800" lIns="50800" bIns="50800" rIns="50800"/>
              <a:lstStyle/>
              <a:p>
                <a:pPr algn="ctr">
                  <a:lnSpc>
                    <a:spcPts val="2659"/>
                  </a:lnSpc>
                </a:pPr>
              </a:p>
            </p:txBody>
          </p:sp>
        </p:grpSp>
      </p:grpSp>
      <p:sp>
        <p:nvSpPr>
          <p:cNvPr name="Freeform 14" id="14"/>
          <p:cNvSpPr/>
          <p:nvPr/>
        </p:nvSpPr>
        <p:spPr>
          <a:xfrm flipH="false" flipV="true" rot="584542">
            <a:off x="12077272" y="1724558"/>
            <a:ext cx="3376542" cy="953873"/>
          </a:xfrm>
          <a:custGeom>
            <a:avLst/>
            <a:gdLst/>
            <a:ahLst/>
            <a:cxnLst/>
            <a:rect r="r" b="b" t="t" l="l"/>
            <a:pathLst>
              <a:path h="953873" w="3376542">
                <a:moveTo>
                  <a:pt x="0" y="953873"/>
                </a:moveTo>
                <a:lnTo>
                  <a:pt x="3376542" y="953873"/>
                </a:lnTo>
                <a:lnTo>
                  <a:pt x="3376542" y="0"/>
                </a:lnTo>
                <a:lnTo>
                  <a:pt x="0" y="0"/>
                </a:lnTo>
                <a:lnTo>
                  <a:pt x="0" y="953873"/>
                </a:lnTo>
                <a:close/>
              </a:path>
            </a:pathLst>
          </a:custGeom>
          <a:blipFill>
            <a:blip r:embed="rId17">
              <a:extLst>
                <a:ext uri="{96DAC541-7B7A-43D3-8B79-37D633B846F1}">
                  <asvg:svgBlip xmlns:asvg="http://schemas.microsoft.com/office/drawing/2016/SVG/main" r:embed="rId18"/>
                </a:ext>
              </a:extLst>
            </a:blip>
            <a:stretch>
              <a:fillRect l="0" t="0" r="0" b="0"/>
            </a:stretch>
          </a:blipFill>
        </p:spPr>
      </p:sp>
      <p:grpSp>
        <p:nvGrpSpPr>
          <p:cNvPr name="Group 15" id="15"/>
          <p:cNvGrpSpPr/>
          <p:nvPr/>
        </p:nvGrpSpPr>
        <p:grpSpPr>
          <a:xfrm rot="0">
            <a:off x="1968904" y="4471663"/>
            <a:ext cx="9849485" cy="4919999"/>
            <a:chOff x="0" y="0"/>
            <a:chExt cx="3483460" cy="1740052"/>
          </a:xfrm>
        </p:grpSpPr>
        <p:sp>
          <p:nvSpPr>
            <p:cNvPr name="Freeform 16" id="16"/>
            <p:cNvSpPr/>
            <p:nvPr/>
          </p:nvSpPr>
          <p:spPr>
            <a:xfrm flipH="false" flipV="false" rot="0">
              <a:off x="0" y="0"/>
              <a:ext cx="3483460" cy="1740052"/>
            </a:xfrm>
            <a:custGeom>
              <a:avLst/>
              <a:gdLst/>
              <a:ahLst/>
              <a:cxnLst/>
              <a:rect r="r" b="b" t="t" l="l"/>
              <a:pathLst>
                <a:path h="1740052" w="3483460">
                  <a:moveTo>
                    <a:pt x="40087" y="0"/>
                  </a:moveTo>
                  <a:lnTo>
                    <a:pt x="3443373" y="0"/>
                  </a:lnTo>
                  <a:cubicBezTo>
                    <a:pt x="3465512" y="0"/>
                    <a:pt x="3483460" y="17948"/>
                    <a:pt x="3483460" y="40087"/>
                  </a:cubicBezTo>
                  <a:lnTo>
                    <a:pt x="3483460" y="1699965"/>
                  </a:lnTo>
                  <a:cubicBezTo>
                    <a:pt x="3483460" y="1722105"/>
                    <a:pt x="3465512" y="1740052"/>
                    <a:pt x="3443373" y="1740052"/>
                  </a:cubicBezTo>
                  <a:lnTo>
                    <a:pt x="40087" y="1740052"/>
                  </a:lnTo>
                  <a:cubicBezTo>
                    <a:pt x="17948" y="1740052"/>
                    <a:pt x="0" y="1722105"/>
                    <a:pt x="0" y="1699965"/>
                  </a:cubicBezTo>
                  <a:lnTo>
                    <a:pt x="0" y="40087"/>
                  </a:lnTo>
                  <a:cubicBezTo>
                    <a:pt x="0" y="17948"/>
                    <a:pt x="17948" y="0"/>
                    <a:pt x="40087" y="0"/>
                  </a:cubicBezTo>
                  <a:close/>
                </a:path>
              </a:pathLst>
            </a:custGeom>
            <a:solidFill>
              <a:srgbClr val="E26F6F"/>
            </a:solidFill>
            <a:ln cap="rnd">
              <a:noFill/>
              <a:prstDash val="solid"/>
              <a:round/>
            </a:ln>
          </p:spPr>
        </p:sp>
        <p:sp>
          <p:nvSpPr>
            <p:cNvPr name="TextBox 17" id="17"/>
            <p:cNvSpPr txBox="true"/>
            <p:nvPr/>
          </p:nvSpPr>
          <p:spPr>
            <a:xfrm>
              <a:off x="0" y="-133350"/>
              <a:ext cx="3483460" cy="1873402"/>
            </a:xfrm>
            <a:prstGeom prst="rect">
              <a:avLst/>
            </a:prstGeom>
          </p:spPr>
          <p:txBody>
            <a:bodyPr anchor="ctr" rtlCol="false" tIns="52204" lIns="52204" bIns="52204" rIns="52204"/>
            <a:lstStyle/>
            <a:p>
              <a:pPr algn="ctr">
                <a:lnSpc>
                  <a:spcPts val="4200"/>
                </a:lnSpc>
                <a:spcBef>
                  <a:spcPct val="0"/>
                </a:spcBef>
              </a:pPr>
            </a:p>
          </p:txBody>
        </p:sp>
      </p:grpSp>
      <p:sp>
        <p:nvSpPr>
          <p:cNvPr name="TextBox 18" id="18"/>
          <p:cNvSpPr txBox="true"/>
          <p:nvPr/>
        </p:nvSpPr>
        <p:spPr>
          <a:xfrm rot="0">
            <a:off x="2120510" y="4801195"/>
            <a:ext cx="9536642" cy="4194258"/>
          </a:xfrm>
          <a:prstGeom prst="rect">
            <a:avLst/>
          </a:prstGeom>
        </p:spPr>
        <p:txBody>
          <a:bodyPr anchor="t" rtlCol="false" tIns="0" lIns="0" bIns="0" rIns="0">
            <a:spAutoFit/>
          </a:bodyPr>
          <a:lstStyle/>
          <a:p>
            <a:pPr algn="ctr">
              <a:lnSpc>
                <a:spcPts val="5595"/>
              </a:lnSpc>
            </a:pPr>
            <a:r>
              <a:rPr lang="en-US" sz="3996">
                <a:solidFill>
                  <a:srgbClr val="000000"/>
                </a:solidFill>
                <a:latin typeface="Dreaming Outloud Sans Alt"/>
                <a:ea typeface="Dreaming Outloud Sans Alt"/>
                <a:cs typeface="Dreaming Outloud Sans Alt"/>
                <a:sym typeface="Dreaming Outloud Sans Alt"/>
              </a:rPr>
              <a:t>Exploratory Data Analysis (EDA) merupakan proses untuk menganalisis dan menyajikan data dengan tujuan mendapatkan pemahaman yang lebih dalam tentang informasi yang terkandung dalam data tersebut.</a:t>
            </a:r>
          </a:p>
        </p:txBody>
      </p:sp>
      <p:sp>
        <p:nvSpPr>
          <p:cNvPr name="TextBox 19" id="19"/>
          <p:cNvSpPr txBox="true"/>
          <p:nvPr/>
        </p:nvSpPr>
        <p:spPr>
          <a:xfrm rot="0">
            <a:off x="1028700" y="1578398"/>
            <a:ext cx="9226048" cy="2619354"/>
          </a:xfrm>
          <a:prstGeom prst="rect">
            <a:avLst/>
          </a:prstGeom>
        </p:spPr>
        <p:txBody>
          <a:bodyPr anchor="t" rtlCol="false" tIns="0" lIns="0" bIns="0" rIns="0">
            <a:spAutoFit/>
          </a:bodyPr>
          <a:lstStyle/>
          <a:p>
            <a:pPr algn="ctr">
              <a:lnSpc>
                <a:spcPts val="10501"/>
              </a:lnSpc>
            </a:pPr>
            <a:r>
              <a:rPr lang="en-US" sz="7500">
                <a:solidFill>
                  <a:srgbClr val="000000"/>
                </a:solidFill>
                <a:latin typeface="Fredoka"/>
                <a:ea typeface="Fredoka"/>
                <a:cs typeface="Fredoka"/>
                <a:sym typeface="Fredoka"/>
              </a:rPr>
              <a:t>Exploratory Data Analysis ( EDA)</a:t>
            </a:r>
          </a:p>
        </p:txBody>
      </p:sp>
      <p:grpSp>
        <p:nvGrpSpPr>
          <p:cNvPr name="Group 20" id="20"/>
          <p:cNvGrpSpPr/>
          <p:nvPr/>
        </p:nvGrpSpPr>
        <p:grpSpPr>
          <a:xfrm rot="0">
            <a:off x="7057097" y="289427"/>
            <a:ext cx="4052180" cy="1307119"/>
            <a:chOff x="0" y="0"/>
            <a:chExt cx="5402906" cy="1742825"/>
          </a:xfrm>
        </p:grpSpPr>
        <p:sp>
          <p:nvSpPr>
            <p:cNvPr name="Freeform 21" id="21"/>
            <p:cNvSpPr/>
            <p:nvPr/>
          </p:nvSpPr>
          <p:spPr>
            <a:xfrm flipH="false" flipV="false" rot="0">
              <a:off x="3719763" y="59682"/>
              <a:ext cx="1683143" cy="1683143"/>
            </a:xfrm>
            <a:custGeom>
              <a:avLst/>
              <a:gdLst/>
              <a:ahLst/>
              <a:cxnLst/>
              <a:rect r="r" b="b" t="t" l="l"/>
              <a:pathLst>
                <a:path h="1683143" w="1683143">
                  <a:moveTo>
                    <a:pt x="0" y="0"/>
                  </a:moveTo>
                  <a:lnTo>
                    <a:pt x="1683143" y="0"/>
                  </a:lnTo>
                  <a:lnTo>
                    <a:pt x="1683143" y="1683143"/>
                  </a:lnTo>
                  <a:lnTo>
                    <a:pt x="0" y="1683143"/>
                  </a:lnTo>
                  <a:lnTo>
                    <a:pt x="0" y="0"/>
                  </a:lnTo>
                  <a:close/>
                </a:path>
              </a:pathLst>
            </a:custGeom>
            <a:blipFill>
              <a:blip r:embed="rId19"/>
              <a:stretch>
                <a:fillRect l="0" t="0" r="0" b="0"/>
              </a:stretch>
            </a:blipFill>
          </p:spPr>
        </p:sp>
        <p:sp>
          <p:nvSpPr>
            <p:cNvPr name="Freeform 22" id="22"/>
            <p:cNvSpPr/>
            <p:nvPr/>
          </p:nvSpPr>
          <p:spPr>
            <a:xfrm flipH="false" flipV="false" rot="0">
              <a:off x="0" y="0"/>
              <a:ext cx="1742825" cy="1742825"/>
            </a:xfrm>
            <a:custGeom>
              <a:avLst/>
              <a:gdLst/>
              <a:ahLst/>
              <a:cxnLst/>
              <a:rect r="r" b="b" t="t" l="l"/>
              <a:pathLst>
                <a:path h="1742825" w="1742825">
                  <a:moveTo>
                    <a:pt x="0" y="0"/>
                  </a:moveTo>
                  <a:lnTo>
                    <a:pt x="1742825" y="0"/>
                  </a:lnTo>
                  <a:lnTo>
                    <a:pt x="1742825" y="1742825"/>
                  </a:lnTo>
                  <a:lnTo>
                    <a:pt x="0" y="1742825"/>
                  </a:lnTo>
                  <a:lnTo>
                    <a:pt x="0" y="0"/>
                  </a:lnTo>
                  <a:close/>
                </a:path>
              </a:pathLst>
            </a:custGeom>
            <a:blipFill>
              <a:blip r:embed="rId20"/>
              <a:stretch>
                <a:fillRect l="0" t="0" r="0" b="0"/>
              </a:stretch>
            </a:blipFill>
          </p:spPr>
        </p:sp>
        <p:sp>
          <p:nvSpPr>
            <p:cNvPr name="Freeform 23" id="23"/>
            <p:cNvSpPr/>
            <p:nvPr/>
          </p:nvSpPr>
          <p:spPr>
            <a:xfrm flipH="false" flipV="false" rot="0">
              <a:off x="1905756" y="59682"/>
              <a:ext cx="1683143" cy="1683143"/>
            </a:xfrm>
            <a:custGeom>
              <a:avLst/>
              <a:gdLst/>
              <a:ahLst/>
              <a:cxnLst/>
              <a:rect r="r" b="b" t="t" l="l"/>
              <a:pathLst>
                <a:path h="1683143" w="1683143">
                  <a:moveTo>
                    <a:pt x="0" y="0"/>
                  </a:moveTo>
                  <a:lnTo>
                    <a:pt x="1683143" y="0"/>
                  </a:lnTo>
                  <a:lnTo>
                    <a:pt x="1683143" y="1683143"/>
                  </a:lnTo>
                  <a:lnTo>
                    <a:pt x="0" y="1683143"/>
                  </a:lnTo>
                  <a:lnTo>
                    <a:pt x="0" y="0"/>
                  </a:lnTo>
                  <a:close/>
                </a:path>
              </a:pathLst>
            </a:custGeom>
            <a:blipFill>
              <a:blip r:embed="rId21"/>
              <a:stretch>
                <a:fillRect l="0" t="0" r="0" b="0"/>
              </a:stretch>
            </a:blipFill>
          </p:spPr>
        </p:sp>
      </p:grpSp>
      <p:grpSp>
        <p:nvGrpSpPr>
          <p:cNvPr name="Group 24" id="24"/>
          <p:cNvGrpSpPr/>
          <p:nvPr/>
        </p:nvGrpSpPr>
        <p:grpSpPr>
          <a:xfrm rot="0">
            <a:off x="6888832" y="1674573"/>
            <a:ext cx="4220445" cy="93400"/>
            <a:chOff x="0" y="0"/>
            <a:chExt cx="1359189" cy="30079"/>
          </a:xfrm>
        </p:grpSpPr>
        <p:sp>
          <p:nvSpPr>
            <p:cNvPr name="Freeform 25" id="25"/>
            <p:cNvSpPr/>
            <p:nvPr/>
          </p:nvSpPr>
          <p:spPr>
            <a:xfrm flipH="false" flipV="false" rot="0">
              <a:off x="0" y="0"/>
              <a:ext cx="1359189" cy="30079"/>
            </a:xfrm>
            <a:custGeom>
              <a:avLst/>
              <a:gdLst/>
              <a:ahLst/>
              <a:cxnLst/>
              <a:rect r="r" b="b" t="t" l="l"/>
              <a:pathLst>
                <a:path h="30079" w="1359189">
                  <a:moveTo>
                    <a:pt x="0" y="0"/>
                  </a:moveTo>
                  <a:lnTo>
                    <a:pt x="1359189" y="0"/>
                  </a:lnTo>
                  <a:lnTo>
                    <a:pt x="1359189" y="30079"/>
                  </a:lnTo>
                  <a:lnTo>
                    <a:pt x="0" y="30079"/>
                  </a:lnTo>
                  <a:close/>
                </a:path>
              </a:pathLst>
            </a:custGeom>
            <a:solidFill>
              <a:srgbClr val="F9B314"/>
            </a:solidFill>
          </p:spPr>
        </p:sp>
        <p:sp>
          <p:nvSpPr>
            <p:cNvPr name="TextBox 26" id="26"/>
            <p:cNvSpPr txBox="true"/>
            <p:nvPr/>
          </p:nvSpPr>
          <p:spPr>
            <a:xfrm>
              <a:off x="0" y="-38100"/>
              <a:ext cx="1359189" cy="68179"/>
            </a:xfrm>
            <a:prstGeom prst="rect">
              <a:avLst/>
            </a:prstGeom>
          </p:spPr>
          <p:txBody>
            <a:bodyPr anchor="ctr" rtlCol="false" tIns="50800" lIns="50800" bIns="50800" rIns="50800"/>
            <a:lstStyle/>
            <a:p>
              <a:pPr algn="ctr">
                <a:lnSpc>
                  <a:spcPts val="2659"/>
                </a:lnSpc>
                <a:spcBef>
                  <a:spcPct val="0"/>
                </a:spcBef>
              </a:pPr>
            </a:p>
          </p:txBody>
        </p:sp>
      </p:gr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888" r="0" b="-8888"/>
            </a:stretch>
          </a:blipFill>
        </p:spPr>
      </p:sp>
      <p:sp>
        <p:nvSpPr>
          <p:cNvPr name="Freeform 3" id="3"/>
          <p:cNvSpPr/>
          <p:nvPr/>
        </p:nvSpPr>
        <p:spPr>
          <a:xfrm flipH="false" flipV="false" rot="-6498027">
            <a:off x="-1592178" y="8228057"/>
            <a:ext cx="4199421" cy="3385783"/>
          </a:xfrm>
          <a:custGeom>
            <a:avLst/>
            <a:gdLst/>
            <a:ahLst/>
            <a:cxnLst/>
            <a:rect r="r" b="b" t="t" l="l"/>
            <a:pathLst>
              <a:path h="3385783" w="4199421">
                <a:moveTo>
                  <a:pt x="0" y="0"/>
                </a:moveTo>
                <a:lnTo>
                  <a:pt x="4199421" y="0"/>
                </a:lnTo>
                <a:lnTo>
                  <a:pt x="4199421" y="3385783"/>
                </a:lnTo>
                <a:lnTo>
                  <a:pt x="0" y="338578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3088930">
            <a:off x="-3318145" y="-1577291"/>
            <a:ext cx="5507484" cy="4440409"/>
          </a:xfrm>
          <a:custGeom>
            <a:avLst/>
            <a:gdLst/>
            <a:ahLst/>
            <a:cxnLst/>
            <a:rect r="r" b="b" t="t" l="l"/>
            <a:pathLst>
              <a:path h="4440409" w="5507484">
                <a:moveTo>
                  <a:pt x="0" y="0"/>
                </a:moveTo>
                <a:lnTo>
                  <a:pt x="5507483" y="0"/>
                </a:lnTo>
                <a:lnTo>
                  <a:pt x="5507483" y="4440409"/>
                </a:lnTo>
                <a:lnTo>
                  <a:pt x="0" y="444040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5924385">
            <a:off x="-41458" y="-756775"/>
            <a:ext cx="1350980" cy="2493420"/>
          </a:xfrm>
          <a:custGeom>
            <a:avLst/>
            <a:gdLst/>
            <a:ahLst/>
            <a:cxnLst/>
            <a:rect r="r" b="b" t="t" l="l"/>
            <a:pathLst>
              <a:path h="2493420" w="1350980">
                <a:moveTo>
                  <a:pt x="0" y="0"/>
                </a:moveTo>
                <a:lnTo>
                  <a:pt x="1350980" y="0"/>
                </a:lnTo>
                <a:lnTo>
                  <a:pt x="1350980" y="2493420"/>
                </a:lnTo>
                <a:lnTo>
                  <a:pt x="0" y="249342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6" id="6"/>
          <p:cNvGrpSpPr/>
          <p:nvPr/>
        </p:nvGrpSpPr>
        <p:grpSpPr>
          <a:xfrm rot="0">
            <a:off x="12239889" y="-2894304"/>
            <a:ext cx="13315682" cy="14563213"/>
            <a:chOff x="0" y="0"/>
            <a:chExt cx="17754243" cy="19417617"/>
          </a:xfrm>
        </p:grpSpPr>
        <p:sp>
          <p:nvSpPr>
            <p:cNvPr name="Freeform 7" id="7"/>
            <p:cNvSpPr/>
            <p:nvPr/>
          </p:nvSpPr>
          <p:spPr>
            <a:xfrm flipH="false" flipV="false" rot="-641280">
              <a:off x="6584642" y="13347792"/>
              <a:ext cx="6804837" cy="5486400"/>
            </a:xfrm>
            <a:custGeom>
              <a:avLst/>
              <a:gdLst/>
              <a:ahLst/>
              <a:cxnLst/>
              <a:rect r="r" b="b" t="t" l="l"/>
              <a:pathLst>
                <a:path h="5486400" w="6804837">
                  <a:moveTo>
                    <a:pt x="0" y="0"/>
                  </a:moveTo>
                  <a:lnTo>
                    <a:pt x="6804837" y="0"/>
                  </a:lnTo>
                  <a:lnTo>
                    <a:pt x="6804837" y="5486400"/>
                  </a:lnTo>
                  <a:lnTo>
                    <a:pt x="0" y="548640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8" id="8"/>
            <p:cNvSpPr/>
            <p:nvPr/>
          </p:nvSpPr>
          <p:spPr>
            <a:xfrm flipH="false" flipV="false" rot="4186786">
              <a:off x="6584642" y="1397662"/>
              <a:ext cx="6804837" cy="5486400"/>
            </a:xfrm>
            <a:custGeom>
              <a:avLst/>
              <a:gdLst/>
              <a:ahLst/>
              <a:cxnLst/>
              <a:rect r="r" b="b" t="t" l="l"/>
              <a:pathLst>
                <a:path h="5486400" w="6804837">
                  <a:moveTo>
                    <a:pt x="0" y="0"/>
                  </a:moveTo>
                  <a:lnTo>
                    <a:pt x="6804837" y="0"/>
                  </a:lnTo>
                  <a:lnTo>
                    <a:pt x="6804837" y="5486400"/>
                  </a:lnTo>
                  <a:lnTo>
                    <a:pt x="0" y="548640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9" id="9"/>
            <p:cNvSpPr/>
            <p:nvPr/>
          </p:nvSpPr>
          <p:spPr>
            <a:xfrm flipH="false" flipV="false" rot="-4149154">
              <a:off x="7549867" y="13185887"/>
              <a:ext cx="2654508" cy="4899260"/>
            </a:xfrm>
            <a:custGeom>
              <a:avLst/>
              <a:gdLst/>
              <a:ahLst/>
              <a:cxnLst/>
              <a:rect r="r" b="b" t="t" l="l"/>
              <a:pathLst>
                <a:path h="4899260" w="2654508">
                  <a:moveTo>
                    <a:pt x="0" y="0"/>
                  </a:moveTo>
                  <a:lnTo>
                    <a:pt x="2654508" y="0"/>
                  </a:lnTo>
                  <a:lnTo>
                    <a:pt x="2654508" y="4899260"/>
                  </a:lnTo>
                  <a:lnTo>
                    <a:pt x="0" y="4899260"/>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0" id="10"/>
            <p:cNvSpPr/>
            <p:nvPr/>
          </p:nvSpPr>
          <p:spPr>
            <a:xfrm flipH="false" flipV="false" rot="-5400000">
              <a:off x="6343107" y="1727470"/>
              <a:ext cx="5068029" cy="17754243"/>
            </a:xfrm>
            <a:custGeom>
              <a:avLst/>
              <a:gdLst/>
              <a:ahLst/>
              <a:cxnLst/>
              <a:rect r="r" b="b" t="t" l="l"/>
              <a:pathLst>
                <a:path h="17754243" w="5068029">
                  <a:moveTo>
                    <a:pt x="0" y="0"/>
                  </a:moveTo>
                  <a:lnTo>
                    <a:pt x="5068029" y="0"/>
                  </a:lnTo>
                  <a:lnTo>
                    <a:pt x="5068029" y="17754243"/>
                  </a:lnTo>
                  <a:lnTo>
                    <a:pt x="0" y="17754243"/>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grpSp>
          <p:nvGrpSpPr>
            <p:cNvPr name="Group 11" id="11"/>
            <p:cNvGrpSpPr/>
            <p:nvPr/>
          </p:nvGrpSpPr>
          <p:grpSpPr>
            <a:xfrm rot="0">
              <a:off x="1030034" y="7455207"/>
              <a:ext cx="3063967" cy="7404793"/>
              <a:chOff x="0" y="0"/>
              <a:chExt cx="605228" cy="1462675"/>
            </a:xfrm>
          </p:grpSpPr>
          <p:sp>
            <p:nvSpPr>
              <p:cNvPr name="Freeform 12" id="12"/>
              <p:cNvSpPr/>
              <p:nvPr/>
            </p:nvSpPr>
            <p:spPr>
              <a:xfrm flipH="false" flipV="false" rot="0">
                <a:off x="0" y="0"/>
                <a:ext cx="605228" cy="1462675"/>
              </a:xfrm>
              <a:custGeom>
                <a:avLst/>
                <a:gdLst/>
                <a:ahLst/>
                <a:cxnLst/>
                <a:rect r="r" b="b" t="t" l="l"/>
                <a:pathLst>
                  <a:path h="1462675" w="605228">
                    <a:moveTo>
                      <a:pt x="0" y="0"/>
                    </a:moveTo>
                    <a:lnTo>
                      <a:pt x="605228" y="0"/>
                    </a:lnTo>
                    <a:lnTo>
                      <a:pt x="605228" y="1462675"/>
                    </a:lnTo>
                    <a:lnTo>
                      <a:pt x="0" y="1462675"/>
                    </a:lnTo>
                    <a:close/>
                  </a:path>
                </a:pathLst>
              </a:custGeom>
              <a:solidFill>
                <a:srgbClr val="000000">
                  <a:alpha val="0"/>
                </a:srgbClr>
              </a:solidFill>
              <a:ln w="66675" cap="sq">
                <a:solidFill>
                  <a:srgbClr val="000000"/>
                </a:solidFill>
                <a:prstDash val="solid"/>
                <a:miter/>
              </a:ln>
            </p:spPr>
          </p:sp>
          <p:sp>
            <p:nvSpPr>
              <p:cNvPr name="TextBox 13" id="13"/>
              <p:cNvSpPr txBox="true"/>
              <p:nvPr/>
            </p:nvSpPr>
            <p:spPr>
              <a:xfrm>
                <a:off x="0" y="-38100"/>
                <a:ext cx="605228" cy="1500775"/>
              </a:xfrm>
              <a:prstGeom prst="rect">
                <a:avLst/>
              </a:prstGeom>
            </p:spPr>
            <p:txBody>
              <a:bodyPr anchor="ctr" rtlCol="false" tIns="50800" lIns="50800" bIns="50800" rIns="50800"/>
              <a:lstStyle/>
              <a:p>
                <a:pPr algn="ctr">
                  <a:lnSpc>
                    <a:spcPts val="2659"/>
                  </a:lnSpc>
                </a:pPr>
              </a:p>
            </p:txBody>
          </p:sp>
        </p:grpSp>
      </p:grpSp>
      <p:sp>
        <p:nvSpPr>
          <p:cNvPr name="Freeform 14" id="14"/>
          <p:cNvSpPr/>
          <p:nvPr/>
        </p:nvSpPr>
        <p:spPr>
          <a:xfrm flipH="false" flipV="true" rot="584542">
            <a:off x="12077272" y="1724558"/>
            <a:ext cx="3376542" cy="953873"/>
          </a:xfrm>
          <a:custGeom>
            <a:avLst/>
            <a:gdLst/>
            <a:ahLst/>
            <a:cxnLst/>
            <a:rect r="r" b="b" t="t" l="l"/>
            <a:pathLst>
              <a:path h="953873" w="3376542">
                <a:moveTo>
                  <a:pt x="0" y="953873"/>
                </a:moveTo>
                <a:lnTo>
                  <a:pt x="3376542" y="953873"/>
                </a:lnTo>
                <a:lnTo>
                  <a:pt x="3376542" y="0"/>
                </a:lnTo>
                <a:lnTo>
                  <a:pt x="0" y="0"/>
                </a:lnTo>
                <a:lnTo>
                  <a:pt x="0" y="953873"/>
                </a:lnTo>
                <a:close/>
              </a:path>
            </a:pathLst>
          </a:custGeom>
          <a:blipFill>
            <a:blip r:embed="rId17">
              <a:extLst>
                <a:ext uri="{96DAC541-7B7A-43D3-8B79-37D633B846F1}">
                  <asvg:svgBlip xmlns:asvg="http://schemas.microsoft.com/office/drawing/2016/SVG/main" r:embed="rId18"/>
                </a:ext>
              </a:extLst>
            </a:blip>
            <a:stretch>
              <a:fillRect l="0" t="0" r="0" b="0"/>
            </a:stretch>
          </a:blipFill>
        </p:spPr>
      </p:sp>
      <p:grpSp>
        <p:nvGrpSpPr>
          <p:cNvPr name="Group 15" id="15"/>
          <p:cNvGrpSpPr/>
          <p:nvPr/>
        </p:nvGrpSpPr>
        <p:grpSpPr>
          <a:xfrm rot="0">
            <a:off x="1968904" y="4471663"/>
            <a:ext cx="9849485" cy="4919999"/>
            <a:chOff x="0" y="0"/>
            <a:chExt cx="3483460" cy="1740052"/>
          </a:xfrm>
        </p:grpSpPr>
        <p:sp>
          <p:nvSpPr>
            <p:cNvPr name="Freeform 16" id="16"/>
            <p:cNvSpPr/>
            <p:nvPr/>
          </p:nvSpPr>
          <p:spPr>
            <a:xfrm flipH="false" flipV="false" rot="0">
              <a:off x="0" y="0"/>
              <a:ext cx="3483460" cy="1740052"/>
            </a:xfrm>
            <a:custGeom>
              <a:avLst/>
              <a:gdLst/>
              <a:ahLst/>
              <a:cxnLst/>
              <a:rect r="r" b="b" t="t" l="l"/>
              <a:pathLst>
                <a:path h="1740052" w="3483460">
                  <a:moveTo>
                    <a:pt x="40087" y="0"/>
                  </a:moveTo>
                  <a:lnTo>
                    <a:pt x="3443373" y="0"/>
                  </a:lnTo>
                  <a:cubicBezTo>
                    <a:pt x="3465512" y="0"/>
                    <a:pt x="3483460" y="17948"/>
                    <a:pt x="3483460" y="40087"/>
                  </a:cubicBezTo>
                  <a:lnTo>
                    <a:pt x="3483460" y="1699965"/>
                  </a:lnTo>
                  <a:cubicBezTo>
                    <a:pt x="3483460" y="1722105"/>
                    <a:pt x="3465512" y="1740052"/>
                    <a:pt x="3443373" y="1740052"/>
                  </a:cubicBezTo>
                  <a:lnTo>
                    <a:pt x="40087" y="1740052"/>
                  </a:lnTo>
                  <a:cubicBezTo>
                    <a:pt x="17948" y="1740052"/>
                    <a:pt x="0" y="1722105"/>
                    <a:pt x="0" y="1699965"/>
                  </a:cubicBezTo>
                  <a:lnTo>
                    <a:pt x="0" y="40087"/>
                  </a:lnTo>
                  <a:cubicBezTo>
                    <a:pt x="0" y="17948"/>
                    <a:pt x="17948" y="0"/>
                    <a:pt x="40087" y="0"/>
                  </a:cubicBezTo>
                  <a:close/>
                </a:path>
              </a:pathLst>
            </a:custGeom>
            <a:solidFill>
              <a:srgbClr val="E26F6F"/>
            </a:solidFill>
            <a:ln cap="rnd">
              <a:noFill/>
              <a:prstDash val="solid"/>
              <a:round/>
            </a:ln>
          </p:spPr>
        </p:sp>
        <p:sp>
          <p:nvSpPr>
            <p:cNvPr name="TextBox 17" id="17"/>
            <p:cNvSpPr txBox="true"/>
            <p:nvPr/>
          </p:nvSpPr>
          <p:spPr>
            <a:xfrm>
              <a:off x="0" y="-133350"/>
              <a:ext cx="3483460" cy="1873402"/>
            </a:xfrm>
            <a:prstGeom prst="rect">
              <a:avLst/>
            </a:prstGeom>
          </p:spPr>
          <p:txBody>
            <a:bodyPr anchor="ctr" rtlCol="false" tIns="52204" lIns="52204" bIns="52204" rIns="52204"/>
            <a:lstStyle/>
            <a:p>
              <a:pPr algn="ctr">
                <a:lnSpc>
                  <a:spcPts val="4200"/>
                </a:lnSpc>
                <a:spcBef>
                  <a:spcPct val="0"/>
                </a:spcBef>
              </a:pPr>
            </a:p>
          </p:txBody>
        </p:sp>
      </p:grpSp>
      <p:sp>
        <p:nvSpPr>
          <p:cNvPr name="TextBox 18" id="18"/>
          <p:cNvSpPr txBox="true"/>
          <p:nvPr/>
        </p:nvSpPr>
        <p:spPr>
          <a:xfrm rot="0">
            <a:off x="2120510" y="4801195"/>
            <a:ext cx="9536642" cy="670008"/>
          </a:xfrm>
          <a:prstGeom prst="rect">
            <a:avLst/>
          </a:prstGeom>
        </p:spPr>
        <p:txBody>
          <a:bodyPr anchor="t" rtlCol="false" tIns="0" lIns="0" bIns="0" rIns="0">
            <a:spAutoFit/>
          </a:bodyPr>
          <a:lstStyle/>
          <a:p>
            <a:pPr algn="ctr">
              <a:lnSpc>
                <a:spcPts val="5595"/>
              </a:lnSpc>
            </a:pPr>
            <a:r>
              <a:rPr lang="en-US" sz="3996">
                <a:solidFill>
                  <a:srgbClr val="000000"/>
                </a:solidFill>
                <a:latin typeface="Dreaming Outloud Sans Alt"/>
                <a:ea typeface="Dreaming Outloud Sans Alt"/>
                <a:cs typeface="Dreaming Outloud Sans Alt"/>
                <a:sym typeface="Dreaming Outloud Sans Alt"/>
              </a:rPr>
              <a:t>????</a:t>
            </a:r>
          </a:p>
        </p:txBody>
      </p:sp>
      <p:sp>
        <p:nvSpPr>
          <p:cNvPr name="TextBox 19" id="19"/>
          <p:cNvSpPr txBox="true"/>
          <p:nvPr/>
        </p:nvSpPr>
        <p:spPr>
          <a:xfrm rot="0">
            <a:off x="1189936" y="2242875"/>
            <a:ext cx="10628453" cy="1285854"/>
          </a:xfrm>
          <a:prstGeom prst="rect">
            <a:avLst/>
          </a:prstGeom>
        </p:spPr>
        <p:txBody>
          <a:bodyPr anchor="t" rtlCol="false" tIns="0" lIns="0" bIns="0" rIns="0">
            <a:spAutoFit/>
          </a:bodyPr>
          <a:lstStyle/>
          <a:p>
            <a:pPr algn="ctr">
              <a:lnSpc>
                <a:spcPts val="10501"/>
              </a:lnSpc>
            </a:pPr>
            <a:r>
              <a:rPr lang="en-US" sz="7500">
                <a:solidFill>
                  <a:srgbClr val="000000"/>
                </a:solidFill>
                <a:latin typeface="Fredoka"/>
                <a:ea typeface="Fredoka"/>
                <a:cs typeface="Fredoka"/>
                <a:sym typeface="Fredoka"/>
              </a:rPr>
              <a:t>Fingerprint Molekuler</a:t>
            </a:r>
          </a:p>
        </p:txBody>
      </p:sp>
      <p:grpSp>
        <p:nvGrpSpPr>
          <p:cNvPr name="Group 20" id="20"/>
          <p:cNvGrpSpPr/>
          <p:nvPr/>
        </p:nvGrpSpPr>
        <p:grpSpPr>
          <a:xfrm rot="0">
            <a:off x="7057097" y="289427"/>
            <a:ext cx="4052180" cy="1307119"/>
            <a:chOff x="0" y="0"/>
            <a:chExt cx="5402906" cy="1742825"/>
          </a:xfrm>
        </p:grpSpPr>
        <p:sp>
          <p:nvSpPr>
            <p:cNvPr name="Freeform 21" id="21"/>
            <p:cNvSpPr/>
            <p:nvPr/>
          </p:nvSpPr>
          <p:spPr>
            <a:xfrm flipH="false" flipV="false" rot="0">
              <a:off x="3719763" y="59682"/>
              <a:ext cx="1683143" cy="1683143"/>
            </a:xfrm>
            <a:custGeom>
              <a:avLst/>
              <a:gdLst/>
              <a:ahLst/>
              <a:cxnLst/>
              <a:rect r="r" b="b" t="t" l="l"/>
              <a:pathLst>
                <a:path h="1683143" w="1683143">
                  <a:moveTo>
                    <a:pt x="0" y="0"/>
                  </a:moveTo>
                  <a:lnTo>
                    <a:pt x="1683143" y="0"/>
                  </a:lnTo>
                  <a:lnTo>
                    <a:pt x="1683143" y="1683143"/>
                  </a:lnTo>
                  <a:lnTo>
                    <a:pt x="0" y="1683143"/>
                  </a:lnTo>
                  <a:lnTo>
                    <a:pt x="0" y="0"/>
                  </a:lnTo>
                  <a:close/>
                </a:path>
              </a:pathLst>
            </a:custGeom>
            <a:blipFill>
              <a:blip r:embed="rId19"/>
              <a:stretch>
                <a:fillRect l="0" t="0" r="0" b="0"/>
              </a:stretch>
            </a:blipFill>
          </p:spPr>
        </p:sp>
        <p:sp>
          <p:nvSpPr>
            <p:cNvPr name="Freeform 22" id="22"/>
            <p:cNvSpPr/>
            <p:nvPr/>
          </p:nvSpPr>
          <p:spPr>
            <a:xfrm flipH="false" flipV="false" rot="0">
              <a:off x="0" y="0"/>
              <a:ext cx="1742825" cy="1742825"/>
            </a:xfrm>
            <a:custGeom>
              <a:avLst/>
              <a:gdLst/>
              <a:ahLst/>
              <a:cxnLst/>
              <a:rect r="r" b="b" t="t" l="l"/>
              <a:pathLst>
                <a:path h="1742825" w="1742825">
                  <a:moveTo>
                    <a:pt x="0" y="0"/>
                  </a:moveTo>
                  <a:lnTo>
                    <a:pt x="1742825" y="0"/>
                  </a:lnTo>
                  <a:lnTo>
                    <a:pt x="1742825" y="1742825"/>
                  </a:lnTo>
                  <a:lnTo>
                    <a:pt x="0" y="1742825"/>
                  </a:lnTo>
                  <a:lnTo>
                    <a:pt x="0" y="0"/>
                  </a:lnTo>
                  <a:close/>
                </a:path>
              </a:pathLst>
            </a:custGeom>
            <a:blipFill>
              <a:blip r:embed="rId20"/>
              <a:stretch>
                <a:fillRect l="0" t="0" r="0" b="0"/>
              </a:stretch>
            </a:blipFill>
          </p:spPr>
        </p:sp>
        <p:sp>
          <p:nvSpPr>
            <p:cNvPr name="Freeform 23" id="23"/>
            <p:cNvSpPr/>
            <p:nvPr/>
          </p:nvSpPr>
          <p:spPr>
            <a:xfrm flipH="false" flipV="false" rot="0">
              <a:off x="1905756" y="59682"/>
              <a:ext cx="1683143" cy="1683143"/>
            </a:xfrm>
            <a:custGeom>
              <a:avLst/>
              <a:gdLst/>
              <a:ahLst/>
              <a:cxnLst/>
              <a:rect r="r" b="b" t="t" l="l"/>
              <a:pathLst>
                <a:path h="1683143" w="1683143">
                  <a:moveTo>
                    <a:pt x="0" y="0"/>
                  </a:moveTo>
                  <a:lnTo>
                    <a:pt x="1683143" y="0"/>
                  </a:lnTo>
                  <a:lnTo>
                    <a:pt x="1683143" y="1683143"/>
                  </a:lnTo>
                  <a:lnTo>
                    <a:pt x="0" y="1683143"/>
                  </a:lnTo>
                  <a:lnTo>
                    <a:pt x="0" y="0"/>
                  </a:lnTo>
                  <a:close/>
                </a:path>
              </a:pathLst>
            </a:custGeom>
            <a:blipFill>
              <a:blip r:embed="rId21"/>
              <a:stretch>
                <a:fillRect l="0" t="0" r="0" b="0"/>
              </a:stretch>
            </a:blipFill>
          </p:spPr>
        </p:sp>
      </p:grpSp>
      <p:grpSp>
        <p:nvGrpSpPr>
          <p:cNvPr name="Group 24" id="24"/>
          <p:cNvGrpSpPr/>
          <p:nvPr/>
        </p:nvGrpSpPr>
        <p:grpSpPr>
          <a:xfrm rot="0">
            <a:off x="6888832" y="1674573"/>
            <a:ext cx="4220445" cy="93400"/>
            <a:chOff x="0" y="0"/>
            <a:chExt cx="1359189" cy="30079"/>
          </a:xfrm>
        </p:grpSpPr>
        <p:sp>
          <p:nvSpPr>
            <p:cNvPr name="Freeform 25" id="25"/>
            <p:cNvSpPr/>
            <p:nvPr/>
          </p:nvSpPr>
          <p:spPr>
            <a:xfrm flipH="false" flipV="false" rot="0">
              <a:off x="0" y="0"/>
              <a:ext cx="1359189" cy="30079"/>
            </a:xfrm>
            <a:custGeom>
              <a:avLst/>
              <a:gdLst/>
              <a:ahLst/>
              <a:cxnLst/>
              <a:rect r="r" b="b" t="t" l="l"/>
              <a:pathLst>
                <a:path h="30079" w="1359189">
                  <a:moveTo>
                    <a:pt x="0" y="0"/>
                  </a:moveTo>
                  <a:lnTo>
                    <a:pt x="1359189" y="0"/>
                  </a:lnTo>
                  <a:lnTo>
                    <a:pt x="1359189" y="30079"/>
                  </a:lnTo>
                  <a:lnTo>
                    <a:pt x="0" y="30079"/>
                  </a:lnTo>
                  <a:close/>
                </a:path>
              </a:pathLst>
            </a:custGeom>
            <a:solidFill>
              <a:srgbClr val="F9B314"/>
            </a:solidFill>
          </p:spPr>
        </p:sp>
        <p:sp>
          <p:nvSpPr>
            <p:cNvPr name="TextBox 26" id="26"/>
            <p:cNvSpPr txBox="true"/>
            <p:nvPr/>
          </p:nvSpPr>
          <p:spPr>
            <a:xfrm>
              <a:off x="0" y="-38100"/>
              <a:ext cx="1359189" cy="68179"/>
            </a:xfrm>
            <a:prstGeom prst="rect">
              <a:avLst/>
            </a:prstGeom>
          </p:spPr>
          <p:txBody>
            <a:bodyPr anchor="ctr" rtlCol="false" tIns="50800" lIns="50800" bIns="50800" rIns="50800"/>
            <a:lstStyle/>
            <a:p>
              <a:pPr algn="ctr">
                <a:lnSpc>
                  <a:spcPts val="2659"/>
                </a:lnSpc>
                <a:spcBef>
                  <a:spcPct val="0"/>
                </a:spcBef>
              </a:pPr>
            </a:p>
          </p:txBody>
        </p:sp>
      </p:gr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888" r="0" b="-8888"/>
            </a:stretch>
          </a:blipFill>
        </p:spPr>
      </p:sp>
      <p:sp>
        <p:nvSpPr>
          <p:cNvPr name="Freeform 3" id="3"/>
          <p:cNvSpPr/>
          <p:nvPr/>
        </p:nvSpPr>
        <p:spPr>
          <a:xfrm flipH="false" flipV="false" rot="-6498027">
            <a:off x="-1592178" y="8228057"/>
            <a:ext cx="4199421" cy="3385783"/>
          </a:xfrm>
          <a:custGeom>
            <a:avLst/>
            <a:gdLst/>
            <a:ahLst/>
            <a:cxnLst/>
            <a:rect r="r" b="b" t="t" l="l"/>
            <a:pathLst>
              <a:path h="3385783" w="4199421">
                <a:moveTo>
                  <a:pt x="0" y="0"/>
                </a:moveTo>
                <a:lnTo>
                  <a:pt x="4199421" y="0"/>
                </a:lnTo>
                <a:lnTo>
                  <a:pt x="4199421" y="3385783"/>
                </a:lnTo>
                <a:lnTo>
                  <a:pt x="0" y="338578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3088930">
            <a:off x="-3318145" y="-1577291"/>
            <a:ext cx="5507484" cy="4440409"/>
          </a:xfrm>
          <a:custGeom>
            <a:avLst/>
            <a:gdLst/>
            <a:ahLst/>
            <a:cxnLst/>
            <a:rect r="r" b="b" t="t" l="l"/>
            <a:pathLst>
              <a:path h="4440409" w="5507484">
                <a:moveTo>
                  <a:pt x="0" y="0"/>
                </a:moveTo>
                <a:lnTo>
                  <a:pt x="5507483" y="0"/>
                </a:lnTo>
                <a:lnTo>
                  <a:pt x="5507483" y="4440409"/>
                </a:lnTo>
                <a:lnTo>
                  <a:pt x="0" y="444040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5924385">
            <a:off x="-41458" y="-756775"/>
            <a:ext cx="1350980" cy="2493420"/>
          </a:xfrm>
          <a:custGeom>
            <a:avLst/>
            <a:gdLst/>
            <a:ahLst/>
            <a:cxnLst/>
            <a:rect r="r" b="b" t="t" l="l"/>
            <a:pathLst>
              <a:path h="2493420" w="1350980">
                <a:moveTo>
                  <a:pt x="0" y="0"/>
                </a:moveTo>
                <a:lnTo>
                  <a:pt x="1350980" y="0"/>
                </a:lnTo>
                <a:lnTo>
                  <a:pt x="1350980" y="2493420"/>
                </a:lnTo>
                <a:lnTo>
                  <a:pt x="0" y="249342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6" id="6"/>
          <p:cNvGrpSpPr/>
          <p:nvPr/>
        </p:nvGrpSpPr>
        <p:grpSpPr>
          <a:xfrm rot="0">
            <a:off x="12239889" y="-2894304"/>
            <a:ext cx="13315682" cy="14563213"/>
            <a:chOff x="0" y="0"/>
            <a:chExt cx="17754243" cy="19417617"/>
          </a:xfrm>
        </p:grpSpPr>
        <p:sp>
          <p:nvSpPr>
            <p:cNvPr name="Freeform 7" id="7"/>
            <p:cNvSpPr/>
            <p:nvPr/>
          </p:nvSpPr>
          <p:spPr>
            <a:xfrm flipH="false" flipV="false" rot="-641280">
              <a:off x="6584642" y="13347792"/>
              <a:ext cx="6804837" cy="5486400"/>
            </a:xfrm>
            <a:custGeom>
              <a:avLst/>
              <a:gdLst/>
              <a:ahLst/>
              <a:cxnLst/>
              <a:rect r="r" b="b" t="t" l="l"/>
              <a:pathLst>
                <a:path h="5486400" w="6804837">
                  <a:moveTo>
                    <a:pt x="0" y="0"/>
                  </a:moveTo>
                  <a:lnTo>
                    <a:pt x="6804837" y="0"/>
                  </a:lnTo>
                  <a:lnTo>
                    <a:pt x="6804837" y="5486400"/>
                  </a:lnTo>
                  <a:lnTo>
                    <a:pt x="0" y="548640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8" id="8"/>
            <p:cNvSpPr/>
            <p:nvPr/>
          </p:nvSpPr>
          <p:spPr>
            <a:xfrm flipH="false" flipV="false" rot="4186786">
              <a:off x="6584642" y="1397662"/>
              <a:ext cx="6804837" cy="5486400"/>
            </a:xfrm>
            <a:custGeom>
              <a:avLst/>
              <a:gdLst/>
              <a:ahLst/>
              <a:cxnLst/>
              <a:rect r="r" b="b" t="t" l="l"/>
              <a:pathLst>
                <a:path h="5486400" w="6804837">
                  <a:moveTo>
                    <a:pt x="0" y="0"/>
                  </a:moveTo>
                  <a:lnTo>
                    <a:pt x="6804837" y="0"/>
                  </a:lnTo>
                  <a:lnTo>
                    <a:pt x="6804837" y="5486400"/>
                  </a:lnTo>
                  <a:lnTo>
                    <a:pt x="0" y="548640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9" id="9"/>
            <p:cNvSpPr/>
            <p:nvPr/>
          </p:nvSpPr>
          <p:spPr>
            <a:xfrm flipH="false" flipV="false" rot="-4149154">
              <a:off x="7549867" y="13185887"/>
              <a:ext cx="2654508" cy="4899260"/>
            </a:xfrm>
            <a:custGeom>
              <a:avLst/>
              <a:gdLst/>
              <a:ahLst/>
              <a:cxnLst/>
              <a:rect r="r" b="b" t="t" l="l"/>
              <a:pathLst>
                <a:path h="4899260" w="2654508">
                  <a:moveTo>
                    <a:pt x="0" y="0"/>
                  </a:moveTo>
                  <a:lnTo>
                    <a:pt x="2654508" y="0"/>
                  </a:lnTo>
                  <a:lnTo>
                    <a:pt x="2654508" y="4899260"/>
                  </a:lnTo>
                  <a:lnTo>
                    <a:pt x="0" y="4899260"/>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0" id="10"/>
            <p:cNvSpPr/>
            <p:nvPr/>
          </p:nvSpPr>
          <p:spPr>
            <a:xfrm flipH="false" flipV="false" rot="-5400000">
              <a:off x="6343107" y="1727470"/>
              <a:ext cx="5068029" cy="17754243"/>
            </a:xfrm>
            <a:custGeom>
              <a:avLst/>
              <a:gdLst/>
              <a:ahLst/>
              <a:cxnLst/>
              <a:rect r="r" b="b" t="t" l="l"/>
              <a:pathLst>
                <a:path h="17754243" w="5068029">
                  <a:moveTo>
                    <a:pt x="0" y="0"/>
                  </a:moveTo>
                  <a:lnTo>
                    <a:pt x="5068029" y="0"/>
                  </a:lnTo>
                  <a:lnTo>
                    <a:pt x="5068029" y="17754243"/>
                  </a:lnTo>
                  <a:lnTo>
                    <a:pt x="0" y="17754243"/>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grpSp>
          <p:nvGrpSpPr>
            <p:cNvPr name="Group 11" id="11"/>
            <p:cNvGrpSpPr/>
            <p:nvPr/>
          </p:nvGrpSpPr>
          <p:grpSpPr>
            <a:xfrm rot="0">
              <a:off x="1030034" y="7455207"/>
              <a:ext cx="3063967" cy="7404793"/>
              <a:chOff x="0" y="0"/>
              <a:chExt cx="605228" cy="1462675"/>
            </a:xfrm>
          </p:grpSpPr>
          <p:sp>
            <p:nvSpPr>
              <p:cNvPr name="Freeform 12" id="12"/>
              <p:cNvSpPr/>
              <p:nvPr/>
            </p:nvSpPr>
            <p:spPr>
              <a:xfrm flipH="false" flipV="false" rot="0">
                <a:off x="0" y="0"/>
                <a:ext cx="605228" cy="1462675"/>
              </a:xfrm>
              <a:custGeom>
                <a:avLst/>
                <a:gdLst/>
                <a:ahLst/>
                <a:cxnLst/>
                <a:rect r="r" b="b" t="t" l="l"/>
                <a:pathLst>
                  <a:path h="1462675" w="605228">
                    <a:moveTo>
                      <a:pt x="0" y="0"/>
                    </a:moveTo>
                    <a:lnTo>
                      <a:pt x="605228" y="0"/>
                    </a:lnTo>
                    <a:lnTo>
                      <a:pt x="605228" y="1462675"/>
                    </a:lnTo>
                    <a:lnTo>
                      <a:pt x="0" y="1462675"/>
                    </a:lnTo>
                    <a:close/>
                  </a:path>
                </a:pathLst>
              </a:custGeom>
              <a:solidFill>
                <a:srgbClr val="000000">
                  <a:alpha val="0"/>
                </a:srgbClr>
              </a:solidFill>
              <a:ln w="66675" cap="sq">
                <a:solidFill>
                  <a:srgbClr val="000000"/>
                </a:solidFill>
                <a:prstDash val="solid"/>
                <a:miter/>
              </a:ln>
            </p:spPr>
          </p:sp>
          <p:sp>
            <p:nvSpPr>
              <p:cNvPr name="TextBox 13" id="13"/>
              <p:cNvSpPr txBox="true"/>
              <p:nvPr/>
            </p:nvSpPr>
            <p:spPr>
              <a:xfrm>
                <a:off x="0" y="-38100"/>
                <a:ext cx="605228" cy="1500775"/>
              </a:xfrm>
              <a:prstGeom prst="rect">
                <a:avLst/>
              </a:prstGeom>
            </p:spPr>
            <p:txBody>
              <a:bodyPr anchor="ctr" rtlCol="false" tIns="50800" lIns="50800" bIns="50800" rIns="50800"/>
              <a:lstStyle/>
              <a:p>
                <a:pPr algn="ctr">
                  <a:lnSpc>
                    <a:spcPts val="2659"/>
                  </a:lnSpc>
                </a:pPr>
              </a:p>
            </p:txBody>
          </p:sp>
        </p:grpSp>
      </p:grpSp>
      <p:sp>
        <p:nvSpPr>
          <p:cNvPr name="Freeform 14" id="14"/>
          <p:cNvSpPr/>
          <p:nvPr/>
        </p:nvSpPr>
        <p:spPr>
          <a:xfrm flipH="false" flipV="true" rot="584542">
            <a:off x="12077272" y="1724558"/>
            <a:ext cx="3376542" cy="953873"/>
          </a:xfrm>
          <a:custGeom>
            <a:avLst/>
            <a:gdLst/>
            <a:ahLst/>
            <a:cxnLst/>
            <a:rect r="r" b="b" t="t" l="l"/>
            <a:pathLst>
              <a:path h="953873" w="3376542">
                <a:moveTo>
                  <a:pt x="0" y="953873"/>
                </a:moveTo>
                <a:lnTo>
                  <a:pt x="3376542" y="953873"/>
                </a:lnTo>
                <a:lnTo>
                  <a:pt x="3376542" y="0"/>
                </a:lnTo>
                <a:lnTo>
                  <a:pt x="0" y="0"/>
                </a:lnTo>
                <a:lnTo>
                  <a:pt x="0" y="953873"/>
                </a:lnTo>
                <a:close/>
              </a:path>
            </a:pathLst>
          </a:custGeom>
          <a:blipFill>
            <a:blip r:embed="rId17">
              <a:extLst>
                <a:ext uri="{96DAC541-7B7A-43D3-8B79-37D633B846F1}">
                  <asvg:svgBlip xmlns:asvg="http://schemas.microsoft.com/office/drawing/2016/SVG/main" r:embed="rId18"/>
                </a:ext>
              </a:extLst>
            </a:blip>
            <a:stretch>
              <a:fillRect l="0" t="0" r="0" b="0"/>
            </a:stretch>
          </a:blipFill>
        </p:spPr>
      </p:sp>
      <p:grpSp>
        <p:nvGrpSpPr>
          <p:cNvPr name="Group 15" id="15"/>
          <p:cNvGrpSpPr/>
          <p:nvPr/>
        </p:nvGrpSpPr>
        <p:grpSpPr>
          <a:xfrm rot="0">
            <a:off x="1968904" y="4471663"/>
            <a:ext cx="9849485" cy="4919999"/>
            <a:chOff x="0" y="0"/>
            <a:chExt cx="3483460" cy="1740052"/>
          </a:xfrm>
        </p:grpSpPr>
        <p:sp>
          <p:nvSpPr>
            <p:cNvPr name="Freeform 16" id="16"/>
            <p:cNvSpPr/>
            <p:nvPr/>
          </p:nvSpPr>
          <p:spPr>
            <a:xfrm flipH="false" flipV="false" rot="0">
              <a:off x="0" y="0"/>
              <a:ext cx="3483460" cy="1740052"/>
            </a:xfrm>
            <a:custGeom>
              <a:avLst/>
              <a:gdLst/>
              <a:ahLst/>
              <a:cxnLst/>
              <a:rect r="r" b="b" t="t" l="l"/>
              <a:pathLst>
                <a:path h="1740052" w="3483460">
                  <a:moveTo>
                    <a:pt x="40087" y="0"/>
                  </a:moveTo>
                  <a:lnTo>
                    <a:pt x="3443373" y="0"/>
                  </a:lnTo>
                  <a:cubicBezTo>
                    <a:pt x="3465512" y="0"/>
                    <a:pt x="3483460" y="17948"/>
                    <a:pt x="3483460" y="40087"/>
                  </a:cubicBezTo>
                  <a:lnTo>
                    <a:pt x="3483460" y="1699965"/>
                  </a:lnTo>
                  <a:cubicBezTo>
                    <a:pt x="3483460" y="1722105"/>
                    <a:pt x="3465512" y="1740052"/>
                    <a:pt x="3443373" y="1740052"/>
                  </a:cubicBezTo>
                  <a:lnTo>
                    <a:pt x="40087" y="1740052"/>
                  </a:lnTo>
                  <a:cubicBezTo>
                    <a:pt x="17948" y="1740052"/>
                    <a:pt x="0" y="1722105"/>
                    <a:pt x="0" y="1699965"/>
                  </a:cubicBezTo>
                  <a:lnTo>
                    <a:pt x="0" y="40087"/>
                  </a:lnTo>
                  <a:cubicBezTo>
                    <a:pt x="0" y="17948"/>
                    <a:pt x="17948" y="0"/>
                    <a:pt x="40087" y="0"/>
                  </a:cubicBezTo>
                  <a:close/>
                </a:path>
              </a:pathLst>
            </a:custGeom>
            <a:solidFill>
              <a:srgbClr val="E26F6F"/>
            </a:solidFill>
            <a:ln cap="rnd">
              <a:noFill/>
              <a:prstDash val="solid"/>
              <a:round/>
            </a:ln>
          </p:spPr>
        </p:sp>
        <p:sp>
          <p:nvSpPr>
            <p:cNvPr name="TextBox 17" id="17"/>
            <p:cNvSpPr txBox="true"/>
            <p:nvPr/>
          </p:nvSpPr>
          <p:spPr>
            <a:xfrm>
              <a:off x="0" y="-133350"/>
              <a:ext cx="3483460" cy="1873402"/>
            </a:xfrm>
            <a:prstGeom prst="rect">
              <a:avLst/>
            </a:prstGeom>
          </p:spPr>
          <p:txBody>
            <a:bodyPr anchor="ctr" rtlCol="false" tIns="52204" lIns="52204" bIns="52204" rIns="52204"/>
            <a:lstStyle/>
            <a:p>
              <a:pPr algn="ctr">
                <a:lnSpc>
                  <a:spcPts val="4200"/>
                </a:lnSpc>
                <a:spcBef>
                  <a:spcPct val="0"/>
                </a:spcBef>
              </a:pPr>
            </a:p>
          </p:txBody>
        </p:sp>
      </p:grpSp>
      <p:sp>
        <p:nvSpPr>
          <p:cNvPr name="TextBox 18" id="18"/>
          <p:cNvSpPr txBox="true"/>
          <p:nvPr/>
        </p:nvSpPr>
        <p:spPr>
          <a:xfrm rot="0">
            <a:off x="2120510" y="4801195"/>
            <a:ext cx="9536642" cy="670008"/>
          </a:xfrm>
          <a:prstGeom prst="rect">
            <a:avLst/>
          </a:prstGeom>
        </p:spPr>
        <p:txBody>
          <a:bodyPr anchor="t" rtlCol="false" tIns="0" lIns="0" bIns="0" rIns="0">
            <a:spAutoFit/>
          </a:bodyPr>
          <a:lstStyle/>
          <a:p>
            <a:pPr algn="ctr">
              <a:lnSpc>
                <a:spcPts val="5595"/>
              </a:lnSpc>
            </a:pPr>
            <a:r>
              <a:rPr lang="en-US" sz="3996">
                <a:solidFill>
                  <a:srgbClr val="000000"/>
                </a:solidFill>
                <a:latin typeface="Dreaming Outloud Sans Alt"/>
                <a:ea typeface="Dreaming Outloud Sans Alt"/>
                <a:cs typeface="Dreaming Outloud Sans Alt"/>
                <a:sym typeface="Dreaming Outloud Sans Alt"/>
              </a:rPr>
              <a:t>???</a:t>
            </a:r>
          </a:p>
        </p:txBody>
      </p:sp>
      <p:sp>
        <p:nvSpPr>
          <p:cNvPr name="TextBox 19" id="19"/>
          <p:cNvSpPr txBox="true"/>
          <p:nvPr/>
        </p:nvSpPr>
        <p:spPr>
          <a:xfrm rot="0">
            <a:off x="1380124" y="2242875"/>
            <a:ext cx="9226048" cy="1285854"/>
          </a:xfrm>
          <a:prstGeom prst="rect">
            <a:avLst/>
          </a:prstGeom>
        </p:spPr>
        <p:txBody>
          <a:bodyPr anchor="t" rtlCol="false" tIns="0" lIns="0" bIns="0" rIns="0">
            <a:spAutoFit/>
          </a:bodyPr>
          <a:lstStyle/>
          <a:p>
            <a:pPr algn="ctr">
              <a:lnSpc>
                <a:spcPts val="10501"/>
              </a:lnSpc>
            </a:pPr>
            <a:r>
              <a:rPr lang="en-US" sz="7500">
                <a:solidFill>
                  <a:srgbClr val="000000"/>
                </a:solidFill>
                <a:latin typeface="Fredoka"/>
                <a:ea typeface="Fredoka"/>
                <a:cs typeface="Fredoka"/>
                <a:sym typeface="Fredoka"/>
              </a:rPr>
              <a:t>Random Forest</a:t>
            </a:r>
          </a:p>
        </p:txBody>
      </p:sp>
      <p:grpSp>
        <p:nvGrpSpPr>
          <p:cNvPr name="Group 20" id="20"/>
          <p:cNvGrpSpPr/>
          <p:nvPr/>
        </p:nvGrpSpPr>
        <p:grpSpPr>
          <a:xfrm rot="0">
            <a:off x="7057097" y="289427"/>
            <a:ext cx="4052180" cy="1307119"/>
            <a:chOff x="0" y="0"/>
            <a:chExt cx="5402906" cy="1742825"/>
          </a:xfrm>
        </p:grpSpPr>
        <p:sp>
          <p:nvSpPr>
            <p:cNvPr name="Freeform 21" id="21"/>
            <p:cNvSpPr/>
            <p:nvPr/>
          </p:nvSpPr>
          <p:spPr>
            <a:xfrm flipH="false" flipV="false" rot="0">
              <a:off x="3719763" y="59682"/>
              <a:ext cx="1683143" cy="1683143"/>
            </a:xfrm>
            <a:custGeom>
              <a:avLst/>
              <a:gdLst/>
              <a:ahLst/>
              <a:cxnLst/>
              <a:rect r="r" b="b" t="t" l="l"/>
              <a:pathLst>
                <a:path h="1683143" w="1683143">
                  <a:moveTo>
                    <a:pt x="0" y="0"/>
                  </a:moveTo>
                  <a:lnTo>
                    <a:pt x="1683143" y="0"/>
                  </a:lnTo>
                  <a:lnTo>
                    <a:pt x="1683143" y="1683143"/>
                  </a:lnTo>
                  <a:lnTo>
                    <a:pt x="0" y="1683143"/>
                  </a:lnTo>
                  <a:lnTo>
                    <a:pt x="0" y="0"/>
                  </a:lnTo>
                  <a:close/>
                </a:path>
              </a:pathLst>
            </a:custGeom>
            <a:blipFill>
              <a:blip r:embed="rId19"/>
              <a:stretch>
                <a:fillRect l="0" t="0" r="0" b="0"/>
              </a:stretch>
            </a:blipFill>
          </p:spPr>
        </p:sp>
        <p:sp>
          <p:nvSpPr>
            <p:cNvPr name="Freeform 22" id="22"/>
            <p:cNvSpPr/>
            <p:nvPr/>
          </p:nvSpPr>
          <p:spPr>
            <a:xfrm flipH="false" flipV="false" rot="0">
              <a:off x="0" y="0"/>
              <a:ext cx="1742825" cy="1742825"/>
            </a:xfrm>
            <a:custGeom>
              <a:avLst/>
              <a:gdLst/>
              <a:ahLst/>
              <a:cxnLst/>
              <a:rect r="r" b="b" t="t" l="l"/>
              <a:pathLst>
                <a:path h="1742825" w="1742825">
                  <a:moveTo>
                    <a:pt x="0" y="0"/>
                  </a:moveTo>
                  <a:lnTo>
                    <a:pt x="1742825" y="0"/>
                  </a:lnTo>
                  <a:lnTo>
                    <a:pt x="1742825" y="1742825"/>
                  </a:lnTo>
                  <a:lnTo>
                    <a:pt x="0" y="1742825"/>
                  </a:lnTo>
                  <a:lnTo>
                    <a:pt x="0" y="0"/>
                  </a:lnTo>
                  <a:close/>
                </a:path>
              </a:pathLst>
            </a:custGeom>
            <a:blipFill>
              <a:blip r:embed="rId20"/>
              <a:stretch>
                <a:fillRect l="0" t="0" r="0" b="0"/>
              </a:stretch>
            </a:blipFill>
          </p:spPr>
        </p:sp>
        <p:sp>
          <p:nvSpPr>
            <p:cNvPr name="Freeform 23" id="23"/>
            <p:cNvSpPr/>
            <p:nvPr/>
          </p:nvSpPr>
          <p:spPr>
            <a:xfrm flipH="false" flipV="false" rot="0">
              <a:off x="1905756" y="59682"/>
              <a:ext cx="1683143" cy="1683143"/>
            </a:xfrm>
            <a:custGeom>
              <a:avLst/>
              <a:gdLst/>
              <a:ahLst/>
              <a:cxnLst/>
              <a:rect r="r" b="b" t="t" l="l"/>
              <a:pathLst>
                <a:path h="1683143" w="1683143">
                  <a:moveTo>
                    <a:pt x="0" y="0"/>
                  </a:moveTo>
                  <a:lnTo>
                    <a:pt x="1683143" y="0"/>
                  </a:lnTo>
                  <a:lnTo>
                    <a:pt x="1683143" y="1683143"/>
                  </a:lnTo>
                  <a:lnTo>
                    <a:pt x="0" y="1683143"/>
                  </a:lnTo>
                  <a:lnTo>
                    <a:pt x="0" y="0"/>
                  </a:lnTo>
                  <a:close/>
                </a:path>
              </a:pathLst>
            </a:custGeom>
            <a:blipFill>
              <a:blip r:embed="rId21"/>
              <a:stretch>
                <a:fillRect l="0" t="0" r="0" b="0"/>
              </a:stretch>
            </a:blipFill>
          </p:spPr>
        </p:sp>
      </p:grpSp>
      <p:grpSp>
        <p:nvGrpSpPr>
          <p:cNvPr name="Group 24" id="24"/>
          <p:cNvGrpSpPr/>
          <p:nvPr/>
        </p:nvGrpSpPr>
        <p:grpSpPr>
          <a:xfrm rot="0">
            <a:off x="6888832" y="1674573"/>
            <a:ext cx="4220445" cy="93400"/>
            <a:chOff x="0" y="0"/>
            <a:chExt cx="1359189" cy="30079"/>
          </a:xfrm>
        </p:grpSpPr>
        <p:sp>
          <p:nvSpPr>
            <p:cNvPr name="Freeform 25" id="25"/>
            <p:cNvSpPr/>
            <p:nvPr/>
          </p:nvSpPr>
          <p:spPr>
            <a:xfrm flipH="false" flipV="false" rot="0">
              <a:off x="0" y="0"/>
              <a:ext cx="1359189" cy="30079"/>
            </a:xfrm>
            <a:custGeom>
              <a:avLst/>
              <a:gdLst/>
              <a:ahLst/>
              <a:cxnLst/>
              <a:rect r="r" b="b" t="t" l="l"/>
              <a:pathLst>
                <a:path h="30079" w="1359189">
                  <a:moveTo>
                    <a:pt x="0" y="0"/>
                  </a:moveTo>
                  <a:lnTo>
                    <a:pt x="1359189" y="0"/>
                  </a:lnTo>
                  <a:lnTo>
                    <a:pt x="1359189" y="30079"/>
                  </a:lnTo>
                  <a:lnTo>
                    <a:pt x="0" y="30079"/>
                  </a:lnTo>
                  <a:close/>
                </a:path>
              </a:pathLst>
            </a:custGeom>
            <a:solidFill>
              <a:srgbClr val="F9B314"/>
            </a:solidFill>
          </p:spPr>
        </p:sp>
        <p:sp>
          <p:nvSpPr>
            <p:cNvPr name="TextBox 26" id="26"/>
            <p:cNvSpPr txBox="true"/>
            <p:nvPr/>
          </p:nvSpPr>
          <p:spPr>
            <a:xfrm>
              <a:off x="0" y="-38100"/>
              <a:ext cx="1359189" cy="68179"/>
            </a:xfrm>
            <a:prstGeom prst="rect">
              <a:avLst/>
            </a:prstGeom>
          </p:spPr>
          <p:txBody>
            <a:bodyPr anchor="ctr" rtlCol="false" tIns="50800" lIns="50800" bIns="50800" rIns="50800"/>
            <a:lstStyle/>
            <a:p>
              <a:pPr algn="ctr">
                <a:lnSpc>
                  <a:spcPts val="2659"/>
                </a:lnSpc>
                <a:spcBef>
                  <a:spcPct val="0"/>
                </a:spcBef>
              </a:pPr>
            </a:p>
          </p:txBody>
        </p:sp>
      </p:gr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888" r="0" b="-8888"/>
            </a:stretch>
          </a:blipFill>
        </p:spPr>
      </p:sp>
      <p:grpSp>
        <p:nvGrpSpPr>
          <p:cNvPr name="Group 3" id="3"/>
          <p:cNvGrpSpPr/>
          <p:nvPr/>
        </p:nvGrpSpPr>
        <p:grpSpPr>
          <a:xfrm rot="0">
            <a:off x="9507736" y="2518770"/>
            <a:ext cx="8424425" cy="3262023"/>
            <a:chOff x="0" y="0"/>
            <a:chExt cx="492253" cy="190605"/>
          </a:xfrm>
        </p:grpSpPr>
        <p:sp>
          <p:nvSpPr>
            <p:cNvPr name="Freeform 4" id="4"/>
            <p:cNvSpPr/>
            <p:nvPr/>
          </p:nvSpPr>
          <p:spPr>
            <a:xfrm flipH="false" flipV="false" rot="0">
              <a:off x="0" y="0"/>
              <a:ext cx="492253" cy="190605"/>
            </a:xfrm>
            <a:custGeom>
              <a:avLst/>
              <a:gdLst/>
              <a:ahLst/>
              <a:cxnLst/>
              <a:rect r="r" b="b" t="t" l="l"/>
              <a:pathLst>
                <a:path h="190605" w="492253">
                  <a:moveTo>
                    <a:pt x="0" y="0"/>
                  </a:moveTo>
                  <a:lnTo>
                    <a:pt x="492253" y="0"/>
                  </a:lnTo>
                  <a:lnTo>
                    <a:pt x="492253" y="190605"/>
                  </a:lnTo>
                  <a:lnTo>
                    <a:pt x="0" y="190605"/>
                  </a:lnTo>
                  <a:close/>
                </a:path>
              </a:pathLst>
            </a:custGeom>
            <a:solidFill>
              <a:srgbClr val="000000">
                <a:alpha val="0"/>
              </a:srgbClr>
            </a:solidFill>
          </p:spPr>
        </p:sp>
        <p:sp>
          <p:nvSpPr>
            <p:cNvPr name="TextBox 5" id="5"/>
            <p:cNvSpPr txBox="true"/>
            <p:nvPr/>
          </p:nvSpPr>
          <p:spPr>
            <a:xfrm>
              <a:off x="0" y="-66675"/>
              <a:ext cx="492253" cy="257280"/>
            </a:xfrm>
            <a:prstGeom prst="rect">
              <a:avLst/>
            </a:prstGeom>
          </p:spPr>
          <p:txBody>
            <a:bodyPr anchor="ctr" rtlCol="false" tIns="47910" lIns="47910" bIns="47910" rIns="47910"/>
            <a:lstStyle/>
            <a:p>
              <a:pPr algn="ctr">
                <a:lnSpc>
                  <a:spcPts val="3053"/>
                </a:lnSpc>
              </a:pPr>
            </a:p>
          </p:txBody>
        </p:sp>
      </p:grpSp>
      <p:sp>
        <p:nvSpPr>
          <p:cNvPr name="TextBox 6" id="6"/>
          <p:cNvSpPr txBox="true"/>
          <p:nvPr/>
        </p:nvSpPr>
        <p:spPr>
          <a:xfrm rot="0">
            <a:off x="9836249" y="3443279"/>
            <a:ext cx="7760282" cy="1090746"/>
          </a:xfrm>
          <a:prstGeom prst="rect">
            <a:avLst/>
          </a:prstGeom>
        </p:spPr>
        <p:txBody>
          <a:bodyPr anchor="t" rtlCol="false" tIns="0" lIns="0" bIns="0" rIns="0">
            <a:spAutoFit/>
          </a:bodyPr>
          <a:lstStyle/>
          <a:p>
            <a:pPr algn="just">
              <a:lnSpc>
                <a:spcPts val="2880"/>
              </a:lnSpc>
              <a:spcBef>
                <a:spcPct val="0"/>
              </a:spcBef>
            </a:pPr>
            <a:r>
              <a:rPr lang="en-US" sz="2057">
                <a:solidFill>
                  <a:srgbClr val="000000"/>
                </a:solidFill>
                <a:latin typeface="Poppins"/>
                <a:ea typeface="Poppins"/>
                <a:cs typeface="Poppins"/>
                <a:sym typeface="Poppins"/>
              </a:rPr>
              <a:t>Recall mengevaluasi kemampuan model dalam secara akurat mengidentifikasi semua sampel yang termasuk dalam kelas positif.</a:t>
            </a:r>
          </a:p>
        </p:txBody>
      </p:sp>
      <p:sp>
        <p:nvSpPr>
          <p:cNvPr name="TextBox 7" id="7"/>
          <p:cNvSpPr txBox="true"/>
          <p:nvPr/>
        </p:nvSpPr>
        <p:spPr>
          <a:xfrm rot="0">
            <a:off x="9836249" y="6893090"/>
            <a:ext cx="7760282" cy="728796"/>
          </a:xfrm>
          <a:prstGeom prst="rect">
            <a:avLst/>
          </a:prstGeom>
        </p:spPr>
        <p:txBody>
          <a:bodyPr anchor="t" rtlCol="false" tIns="0" lIns="0" bIns="0" rIns="0">
            <a:spAutoFit/>
          </a:bodyPr>
          <a:lstStyle/>
          <a:p>
            <a:pPr algn="just">
              <a:lnSpc>
                <a:spcPts val="2880"/>
              </a:lnSpc>
              <a:spcBef>
                <a:spcPct val="0"/>
              </a:spcBef>
            </a:pPr>
            <a:r>
              <a:rPr lang="en-US" sz="2057">
                <a:solidFill>
                  <a:srgbClr val="000000"/>
                </a:solidFill>
                <a:latin typeface="Poppins"/>
                <a:ea typeface="Poppins"/>
                <a:cs typeface="Poppins"/>
                <a:sym typeface="Poppins"/>
              </a:rPr>
              <a:t>F1-score adalah metrik yang menggabungkan presisi dan recall untuk memberikan keseimbangan antara keduanya.</a:t>
            </a:r>
          </a:p>
        </p:txBody>
      </p:sp>
      <p:sp>
        <p:nvSpPr>
          <p:cNvPr name="Freeform 8" id="8"/>
          <p:cNvSpPr/>
          <p:nvPr/>
        </p:nvSpPr>
        <p:spPr>
          <a:xfrm flipH="false" flipV="false" rot="0">
            <a:off x="389369" y="7997092"/>
            <a:ext cx="9446879" cy="1017356"/>
          </a:xfrm>
          <a:custGeom>
            <a:avLst/>
            <a:gdLst/>
            <a:ahLst/>
            <a:cxnLst/>
            <a:rect r="r" b="b" t="t" l="l"/>
            <a:pathLst>
              <a:path h="1017356" w="9446879">
                <a:moveTo>
                  <a:pt x="0" y="0"/>
                </a:moveTo>
                <a:lnTo>
                  <a:pt x="9446880" y="0"/>
                </a:lnTo>
                <a:lnTo>
                  <a:pt x="9446880" y="1017357"/>
                </a:lnTo>
                <a:lnTo>
                  <a:pt x="0" y="1017357"/>
                </a:lnTo>
                <a:lnTo>
                  <a:pt x="0" y="0"/>
                </a:lnTo>
                <a:close/>
              </a:path>
            </a:pathLst>
          </a:custGeom>
          <a:blipFill>
            <a:blip r:embed="rId3"/>
            <a:stretch>
              <a:fillRect l="0" t="0" r="0" b="0"/>
            </a:stretch>
          </a:blipFill>
        </p:spPr>
      </p:sp>
      <p:sp>
        <p:nvSpPr>
          <p:cNvPr name="Freeform 9" id="9"/>
          <p:cNvSpPr/>
          <p:nvPr/>
        </p:nvSpPr>
        <p:spPr>
          <a:xfrm flipH="false" flipV="false" rot="-7233776">
            <a:off x="-672409" y="8734289"/>
            <a:ext cx="4199421" cy="3385783"/>
          </a:xfrm>
          <a:custGeom>
            <a:avLst/>
            <a:gdLst/>
            <a:ahLst/>
            <a:cxnLst/>
            <a:rect r="r" b="b" t="t" l="l"/>
            <a:pathLst>
              <a:path h="3385783" w="4199421">
                <a:moveTo>
                  <a:pt x="0" y="0"/>
                </a:moveTo>
                <a:lnTo>
                  <a:pt x="4199421" y="0"/>
                </a:lnTo>
                <a:lnTo>
                  <a:pt x="4199421" y="3385783"/>
                </a:lnTo>
                <a:lnTo>
                  <a:pt x="0" y="338578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9568299" y="8041941"/>
            <a:ext cx="8021396" cy="1216359"/>
          </a:xfrm>
          <a:custGeom>
            <a:avLst/>
            <a:gdLst/>
            <a:ahLst/>
            <a:cxnLst/>
            <a:rect r="r" b="b" t="t" l="l"/>
            <a:pathLst>
              <a:path h="1216359" w="8021396">
                <a:moveTo>
                  <a:pt x="0" y="0"/>
                </a:moveTo>
                <a:lnTo>
                  <a:pt x="8021396" y="0"/>
                </a:lnTo>
                <a:lnTo>
                  <a:pt x="8021396" y="1216359"/>
                </a:lnTo>
                <a:lnTo>
                  <a:pt x="0" y="1216359"/>
                </a:lnTo>
                <a:lnTo>
                  <a:pt x="0" y="0"/>
                </a:lnTo>
                <a:close/>
              </a:path>
            </a:pathLst>
          </a:custGeom>
          <a:blipFill>
            <a:blip r:embed="rId6"/>
            <a:stretch>
              <a:fillRect l="0" t="0" r="0" b="0"/>
            </a:stretch>
          </a:blipFill>
        </p:spPr>
      </p:sp>
      <p:sp>
        <p:nvSpPr>
          <p:cNvPr name="Freeform 11" id="11"/>
          <p:cNvSpPr/>
          <p:nvPr/>
        </p:nvSpPr>
        <p:spPr>
          <a:xfrm flipH="false" flipV="false" rot="2780742">
            <a:off x="16288681" y="7662894"/>
            <a:ext cx="5103628" cy="4114800"/>
          </a:xfrm>
          <a:custGeom>
            <a:avLst/>
            <a:gdLst/>
            <a:ahLst/>
            <a:cxnLst/>
            <a:rect r="r" b="b" t="t" l="l"/>
            <a:pathLst>
              <a:path h="4114800" w="5103628">
                <a:moveTo>
                  <a:pt x="0" y="0"/>
                </a:moveTo>
                <a:lnTo>
                  <a:pt x="5103628" y="0"/>
                </a:lnTo>
                <a:lnTo>
                  <a:pt x="5103628"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2" id="12"/>
          <p:cNvSpPr/>
          <p:nvPr/>
        </p:nvSpPr>
        <p:spPr>
          <a:xfrm flipH="false" flipV="false" rot="2780742">
            <a:off x="14716501" y="-1689752"/>
            <a:ext cx="5103628" cy="4114800"/>
          </a:xfrm>
          <a:custGeom>
            <a:avLst/>
            <a:gdLst/>
            <a:ahLst/>
            <a:cxnLst/>
            <a:rect r="r" b="b" t="t" l="l"/>
            <a:pathLst>
              <a:path h="4114800" w="5103628">
                <a:moveTo>
                  <a:pt x="0" y="0"/>
                </a:moveTo>
                <a:lnTo>
                  <a:pt x="5103628" y="0"/>
                </a:lnTo>
                <a:lnTo>
                  <a:pt x="5103628" y="4114800"/>
                </a:lnTo>
                <a:lnTo>
                  <a:pt x="0" y="411480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13" id="13"/>
          <p:cNvSpPr/>
          <p:nvPr/>
        </p:nvSpPr>
        <p:spPr>
          <a:xfrm flipH="false" flipV="false" rot="-499172">
            <a:off x="16594254" y="7883071"/>
            <a:ext cx="1990881" cy="3674445"/>
          </a:xfrm>
          <a:custGeom>
            <a:avLst/>
            <a:gdLst/>
            <a:ahLst/>
            <a:cxnLst/>
            <a:rect r="r" b="b" t="t" l="l"/>
            <a:pathLst>
              <a:path h="3674445" w="1990881">
                <a:moveTo>
                  <a:pt x="0" y="0"/>
                </a:moveTo>
                <a:lnTo>
                  <a:pt x="1990882" y="0"/>
                </a:lnTo>
                <a:lnTo>
                  <a:pt x="1990882" y="3674445"/>
                </a:lnTo>
                <a:lnTo>
                  <a:pt x="0" y="3674445"/>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grpSp>
        <p:nvGrpSpPr>
          <p:cNvPr name="Group 14" id="14"/>
          <p:cNvGrpSpPr/>
          <p:nvPr/>
        </p:nvGrpSpPr>
        <p:grpSpPr>
          <a:xfrm rot="0">
            <a:off x="-99508" y="0"/>
            <a:ext cx="4052180" cy="1307119"/>
            <a:chOff x="0" y="0"/>
            <a:chExt cx="5402906" cy="1742825"/>
          </a:xfrm>
        </p:grpSpPr>
        <p:sp>
          <p:nvSpPr>
            <p:cNvPr name="Freeform 15" id="15"/>
            <p:cNvSpPr/>
            <p:nvPr/>
          </p:nvSpPr>
          <p:spPr>
            <a:xfrm flipH="false" flipV="false" rot="0">
              <a:off x="3719763" y="59682"/>
              <a:ext cx="1683143" cy="1683143"/>
            </a:xfrm>
            <a:custGeom>
              <a:avLst/>
              <a:gdLst/>
              <a:ahLst/>
              <a:cxnLst/>
              <a:rect r="r" b="b" t="t" l="l"/>
              <a:pathLst>
                <a:path h="1683143" w="1683143">
                  <a:moveTo>
                    <a:pt x="0" y="0"/>
                  </a:moveTo>
                  <a:lnTo>
                    <a:pt x="1683143" y="0"/>
                  </a:lnTo>
                  <a:lnTo>
                    <a:pt x="1683143" y="1683143"/>
                  </a:lnTo>
                  <a:lnTo>
                    <a:pt x="0" y="1683143"/>
                  </a:lnTo>
                  <a:lnTo>
                    <a:pt x="0" y="0"/>
                  </a:lnTo>
                  <a:close/>
                </a:path>
              </a:pathLst>
            </a:custGeom>
            <a:blipFill>
              <a:blip r:embed="rId13"/>
              <a:stretch>
                <a:fillRect l="0" t="0" r="0" b="0"/>
              </a:stretch>
            </a:blipFill>
          </p:spPr>
        </p:sp>
        <p:sp>
          <p:nvSpPr>
            <p:cNvPr name="Freeform 16" id="16"/>
            <p:cNvSpPr/>
            <p:nvPr/>
          </p:nvSpPr>
          <p:spPr>
            <a:xfrm flipH="false" flipV="false" rot="0">
              <a:off x="0" y="0"/>
              <a:ext cx="1742825" cy="1742825"/>
            </a:xfrm>
            <a:custGeom>
              <a:avLst/>
              <a:gdLst/>
              <a:ahLst/>
              <a:cxnLst/>
              <a:rect r="r" b="b" t="t" l="l"/>
              <a:pathLst>
                <a:path h="1742825" w="1742825">
                  <a:moveTo>
                    <a:pt x="0" y="0"/>
                  </a:moveTo>
                  <a:lnTo>
                    <a:pt x="1742825" y="0"/>
                  </a:lnTo>
                  <a:lnTo>
                    <a:pt x="1742825" y="1742825"/>
                  </a:lnTo>
                  <a:lnTo>
                    <a:pt x="0" y="1742825"/>
                  </a:lnTo>
                  <a:lnTo>
                    <a:pt x="0" y="0"/>
                  </a:lnTo>
                  <a:close/>
                </a:path>
              </a:pathLst>
            </a:custGeom>
            <a:blipFill>
              <a:blip r:embed="rId14"/>
              <a:stretch>
                <a:fillRect l="0" t="0" r="0" b="0"/>
              </a:stretch>
            </a:blipFill>
          </p:spPr>
        </p:sp>
        <p:sp>
          <p:nvSpPr>
            <p:cNvPr name="Freeform 17" id="17"/>
            <p:cNvSpPr/>
            <p:nvPr/>
          </p:nvSpPr>
          <p:spPr>
            <a:xfrm flipH="false" flipV="false" rot="0">
              <a:off x="1905756" y="59682"/>
              <a:ext cx="1683143" cy="1683143"/>
            </a:xfrm>
            <a:custGeom>
              <a:avLst/>
              <a:gdLst/>
              <a:ahLst/>
              <a:cxnLst/>
              <a:rect r="r" b="b" t="t" l="l"/>
              <a:pathLst>
                <a:path h="1683143" w="1683143">
                  <a:moveTo>
                    <a:pt x="0" y="0"/>
                  </a:moveTo>
                  <a:lnTo>
                    <a:pt x="1683143" y="0"/>
                  </a:lnTo>
                  <a:lnTo>
                    <a:pt x="1683143" y="1683143"/>
                  </a:lnTo>
                  <a:lnTo>
                    <a:pt x="0" y="1683143"/>
                  </a:lnTo>
                  <a:lnTo>
                    <a:pt x="0" y="0"/>
                  </a:lnTo>
                  <a:close/>
                </a:path>
              </a:pathLst>
            </a:custGeom>
            <a:blipFill>
              <a:blip r:embed="rId15"/>
              <a:stretch>
                <a:fillRect l="0" t="0" r="0" b="0"/>
              </a:stretch>
            </a:blipFill>
          </p:spPr>
        </p:sp>
      </p:grpSp>
      <p:grpSp>
        <p:nvGrpSpPr>
          <p:cNvPr name="Group 18" id="18"/>
          <p:cNvGrpSpPr/>
          <p:nvPr/>
        </p:nvGrpSpPr>
        <p:grpSpPr>
          <a:xfrm rot="0">
            <a:off x="7059986" y="2228702"/>
            <a:ext cx="4220445" cy="93400"/>
            <a:chOff x="0" y="0"/>
            <a:chExt cx="1359189" cy="30079"/>
          </a:xfrm>
        </p:grpSpPr>
        <p:sp>
          <p:nvSpPr>
            <p:cNvPr name="Freeform 19" id="19"/>
            <p:cNvSpPr/>
            <p:nvPr/>
          </p:nvSpPr>
          <p:spPr>
            <a:xfrm flipH="false" flipV="false" rot="0">
              <a:off x="0" y="0"/>
              <a:ext cx="1359189" cy="30079"/>
            </a:xfrm>
            <a:custGeom>
              <a:avLst/>
              <a:gdLst/>
              <a:ahLst/>
              <a:cxnLst/>
              <a:rect r="r" b="b" t="t" l="l"/>
              <a:pathLst>
                <a:path h="30079" w="1359189">
                  <a:moveTo>
                    <a:pt x="0" y="0"/>
                  </a:moveTo>
                  <a:lnTo>
                    <a:pt x="1359189" y="0"/>
                  </a:lnTo>
                  <a:lnTo>
                    <a:pt x="1359189" y="30079"/>
                  </a:lnTo>
                  <a:lnTo>
                    <a:pt x="0" y="30079"/>
                  </a:lnTo>
                  <a:close/>
                </a:path>
              </a:pathLst>
            </a:custGeom>
            <a:solidFill>
              <a:srgbClr val="F9B314"/>
            </a:solidFill>
          </p:spPr>
        </p:sp>
        <p:sp>
          <p:nvSpPr>
            <p:cNvPr name="TextBox 20" id="20"/>
            <p:cNvSpPr txBox="true"/>
            <p:nvPr/>
          </p:nvSpPr>
          <p:spPr>
            <a:xfrm>
              <a:off x="0" y="-38100"/>
              <a:ext cx="1359189" cy="68179"/>
            </a:xfrm>
            <a:prstGeom prst="rect">
              <a:avLst/>
            </a:prstGeom>
          </p:spPr>
          <p:txBody>
            <a:bodyPr anchor="ctr" rtlCol="false" tIns="50800" lIns="50800" bIns="50800" rIns="50800"/>
            <a:lstStyle/>
            <a:p>
              <a:pPr algn="ctr">
                <a:lnSpc>
                  <a:spcPts val="2659"/>
                </a:lnSpc>
                <a:spcBef>
                  <a:spcPct val="0"/>
                </a:spcBef>
              </a:pPr>
            </a:p>
          </p:txBody>
        </p:sp>
      </p:grpSp>
      <p:sp>
        <p:nvSpPr>
          <p:cNvPr name="Freeform 21" id="21"/>
          <p:cNvSpPr/>
          <p:nvPr/>
        </p:nvSpPr>
        <p:spPr>
          <a:xfrm flipH="false" flipV="false" rot="0">
            <a:off x="1055612" y="4595998"/>
            <a:ext cx="7572383" cy="1184795"/>
          </a:xfrm>
          <a:custGeom>
            <a:avLst/>
            <a:gdLst/>
            <a:ahLst/>
            <a:cxnLst/>
            <a:rect r="r" b="b" t="t" l="l"/>
            <a:pathLst>
              <a:path h="1184795" w="7572383">
                <a:moveTo>
                  <a:pt x="0" y="0"/>
                </a:moveTo>
                <a:lnTo>
                  <a:pt x="7572383" y="0"/>
                </a:lnTo>
                <a:lnTo>
                  <a:pt x="7572383" y="1184795"/>
                </a:lnTo>
                <a:lnTo>
                  <a:pt x="0" y="1184795"/>
                </a:lnTo>
                <a:lnTo>
                  <a:pt x="0" y="0"/>
                </a:lnTo>
                <a:close/>
              </a:path>
            </a:pathLst>
          </a:custGeom>
          <a:blipFill>
            <a:blip r:embed="rId16"/>
            <a:stretch>
              <a:fillRect l="0" t="0" r="0" b="0"/>
            </a:stretch>
          </a:blipFill>
        </p:spPr>
      </p:sp>
      <p:sp>
        <p:nvSpPr>
          <p:cNvPr name="Freeform 22" id="22"/>
          <p:cNvSpPr/>
          <p:nvPr/>
        </p:nvSpPr>
        <p:spPr>
          <a:xfrm flipH="false" flipV="false" rot="0">
            <a:off x="9671992" y="4728537"/>
            <a:ext cx="8088795" cy="919717"/>
          </a:xfrm>
          <a:custGeom>
            <a:avLst/>
            <a:gdLst/>
            <a:ahLst/>
            <a:cxnLst/>
            <a:rect r="r" b="b" t="t" l="l"/>
            <a:pathLst>
              <a:path h="919717" w="8088795">
                <a:moveTo>
                  <a:pt x="0" y="0"/>
                </a:moveTo>
                <a:lnTo>
                  <a:pt x="8088795" y="0"/>
                </a:lnTo>
                <a:lnTo>
                  <a:pt x="8088795" y="919717"/>
                </a:lnTo>
                <a:lnTo>
                  <a:pt x="0" y="919717"/>
                </a:lnTo>
                <a:lnTo>
                  <a:pt x="0" y="0"/>
                </a:lnTo>
                <a:close/>
              </a:path>
            </a:pathLst>
          </a:custGeom>
          <a:blipFill>
            <a:blip r:embed="rId17"/>
            <a:stretch>
              <a:fillRect l="0" t="0" r="0" b="0"/>
            </a:stretch>
          </a:blipFill>
        </p:spPr>
      </p:sp>
      <p:sp>
        <p:nvSpPr>
          <p:cNvPr name="TextBox 23" id="23"/>
          <p:cNvSpPr txBox="true"/>
          <p:nvPr/>
        </p:nvSpPr>
        <p:spPr>
          <a:xfrm rot="0">
            <a:off x="9836249" y="2943020"/>
            <a:ext cx="929283" cy="366846"/>
          </a:xfrm>
          <a:prstGeom prst="rect">
            <a:avLst/>
          </a:prstGeom>
        </p:spPr>
        <p:txBody>
          <a:bodyPr anchor="t" rtlCol="false" tIns="0" lIns="0" bIns="0" rIns="0">
            <a:spAutoFit/>
          </a:bodyPr>
          <a:lstStyle/>
          <a:p>
            <a:pPr algn="ctr">
              <a:lnSpc>
                <a:spcPts val="2880"/>
              </a:lnSpc>
              <a:spcBef>
                <a:spcPct val="0"/>
              </a:spcBef>
            </a:pPr>
            <a:r>
              <a:rPr lang="en-US" sz="2057" u="sng">
                <a:solidFill>
                  <a:srgbClr val="133F56"/>
                </a:solidFill>
                <a:latin typeface="Poppins"/>
                <a:ea typeface="Poppins"/>
                <a:cs typeface="Poppins"/>
                <a:sym typeface="Poppins"/>
              </a:rPr>
              <a:t>Recall: </a:t>
            </a:r>
          </a:p>
        </p:txBody>
      </p:sp>
      <p:sp>
        <p:nvSpPr>
          <p:cNvPr name="TextBox 24" id="24"/>
          <p:cNvSpPr txBox="true"/>
          <p:nvPr/>
        </p:nvSpPr>
        <p:spPr>
          <a:xfrm rot="0">
            <a:off x="1028700" y="2843384"/>
            <a:ext cx="1335956" cy="366846"/>
          </a:xfrm>
          <a:prstGeom prst="rect">
            <a:avLst/>
          </a:prstGeom>
        </p:spPr>
        <p:txBody>
          <a:bodyPr anchor="t" rtlCol="false" tIns="0" lIns="0" bIns="0" rIns="0">
            <a:spAutoFit/>
          </a:bodyPr>
          <a:lstStyle/>
          <a:p>
            <a:pPr algn="ctr">
              <a:lnSpc>
                <a:spcPts val="2880"/>
              </a:lnSpc>
              <a:spcBef>
                <a:spcPct val="0"/>
              </a:spcBef>
            </a:pPr>
            <a:r>
              <a:rPr lang="en-US" sz="2057" u="sng">
                <a:solidFill>
                  <a:srgbClr val="133F56"/>
                </a:solidFill>
                <a:latin typeface="Poppins"/>
                <a:ea typeface="Poppins"/>
                <a:cs typeface="Poppins"/>
                <a:sym typeface="Poppins"/>
              </a:rPr>
              <a:t>Accuracy: </a:t>
            </a:r>
          </a:p>
        </p:txBody>
      </p:sp>
      <p:sp>
        <p:nvSpPr>
          <p:cNvPr name="TextBox 25" id="25"/>
          <p:cNvSpPr txBox="true"/>
          <p:nvPr/>
        </p:nvSpPr>
        <p:spPr>
          <a:xfrm rot="0">
            <a:off x="1055612" y="6344019"/>
            <a:ext cx="856951" cy="354695"/>
          </a:xfrm>
          <a:prstGeom prst="rect">
            <a:avLst/>
          </a:prstGeom>
        </p:spPr>
        <p:txBody>
          <a:bodyPr anchor="t" rtlCol="false" tIns="0" lIns="0" bIns="0" rIns="0">
            <a:spAutoFit/>
          </a:bodyPr>
          <a:lstStyle/>
          <a:p>
            <a:pPr algn="ctr">
              <a:lnSpc>
                <a:spcPts val="2880"/>
              </a:lnSpc>
              <a:spcBef>
                <a:spcPct val="0"/>
              </a:spcBef>
            </a:pPr>
            <a:r>
              <a:rPr lang="en-US" b="true" sz="2057" u="sng">
                <a:solidFill>
                  <a:srgbClr val="133F56"/>
                </a:solidFill>
                <a:latin typeface="Arimo Bold"/>
                <a:ea typeface="Arimo Bold"/>
                <a:cs typeface="Arimo Bold"/>
                <a:sym typeface="Arimo Bold"/>
              </a:rPr>
              <a:t>Presisi</a:t>
            </a:r>
          </a:p>
        </p:txBody>
      </p:sp>
      <p:sp>
        <p:nvSpPr>
          <p:cNvPr name="TextBox 26" id="26"/>
          <p:cNvSpPr txBox="true"/>
          <p:nvPr/>
        </p:nvSpPr>
        <p:spPr>
          <a:xfrm rot="0">
            <a:off x="9836249" y="6334494"/>
            <a:ext cx="1277566" cy="366846"/>
          </a:xfrm>
          <a:prstGeom prst="rect">
            <a:avLst/>
          </a:prstGeom>
        </p:spPr>
        <p:txBody>
          <a:bodyPr anchor="t" rtlCol="false" tIns="0" lIns="0" bIns="0" rIns="0">
            <a:spAutoFit/>
          </a:bodyPr>
          <a:lstStyle/>
          <a:p>
            <a:pPr algn="ctr">
              <a:lnSpc>
                <a:spcPts val="2880"/>
              </a:lnSpc>
              <a:spcBef>
                <a:spcPct val="0"/>
              </a:spcBef>
            </a:pPr>
            <a:r>
              <a:rPr lang="en-US" sz="2057" u="sng">
                <a:solidFill>
                  <a:srgbClr val="133F56"/>
                </a:solidFill>
                <a:latin typeface="Poppins"/>
                <a:ea typeface="Poppins"/>
                <a:cs typeface="Poppins"/>
                <a:sym typeface="Poppins"/>
              </a:rPr>
              <a:t>F1-Score: </a:t>
            </a:r>
          </a:p>
        </p:txBody>
      </p:sp>
      <p:sp>
        <p:nvSpPr>
          <p:cNvPr name="TextBox 27" id="27"/>
          <p:cNvSpPr txBox="true"/>
          <p:nvPr/>
        </p:nvSpPr>
        <p:spPr>
          <a:xfrm rot="0">
            <a:off x="1028700" y="3461245"/>
            <a:ext cx="8141508" cy="1090746"/>
          </a:xfrm>
          <a:prstGeom prst="rect">
            <a:avLst/>
          </a:prstGeom>
        </p:spPr>
        <p:txBody>
          <a:bodyPr anchor="t" rtlCol="false" tIns="0" lIns="0" bIns="0" rIns="0">
            <a:spAutoFit/>
          </a:bodyPr>
          <a:lstStyle/>
          <a:p>
            <a:pPr algn="just">
              <a:lnSpc>
                <a:spcPts val="2880"/>
              </a:lnSpc>
              <a:spcBef>
                <a:spcPct val="0"/>
              </a:spcBef>
            </a:pPr>
            <a:r>
              <a:rPr lang="en-US" sz="2057">
                <a:solidFill>
                  <a:srgbClr val="000000"/>
                </a:solidFill>
                <a:latin typeface="Poppins"/>
                <a:ea typeface="Poppins"/>
                <a:cs typeface="Poppins"/>
                <a:sym typeface="Poppins"/>
              </a:rPr>
              <a:t>Akurasi adalah metrik yang digunakan untuk menunjukkan tingkat ketepatan suatu model prediksi dalam memprediksi kejadian yang benar.</a:t>
            </a:r>
          </a:p>
        </p:txBody>
      </p:sp>
      <p:sp>
        <p:nvSpPr>
          <p:cNvPr name="TextBox 28" id="28"/>
          <p:cNvSpPr txBox="true"/>
          <p:nvPr/>
        </p:nvSpPr>
        <p:spPr>
          <a:xfrm rot="0">
            <a:off x="1028700" y="6902074"/>
            <a:ext cx="8141508" cy="728796"/>
          </a:xfrm>
          <a:prstGeom prst="rect">
            <a:avLst/>
          </a:prstGeom>
        </p:spPr>
        <p:txBody>
          <a:bodyPr anchor="t" rtlCol="false" tIns="0" lIns="0" bIns="0" rIns="0">
            <a:spAutoFit/>
          </a:bodyPr>
          <a:lstStyle/>
          <a:p>
            <a:pPr algn="just">
              <a:lnSpc>
                <a:spcPts val="2880"/>
              </a:lnSpc>
              <a:spcBef>
                <a:spcPct val="0"/>
              </a:spcBef>
            </a:pPr>
            <a:r>
              <a:rPr lang="en-US" sz="2057">
                <a:solidFill>
                  <a:srgbClr val="000000"/>
                </a:solidFill>
                <a:latin typeface="Poppins"/>
                <a:ea typeface="Poppins"/>
                <a:cs typeface="Poppins"/>
                <a:sym typeface="Poppins"/>
              </a:rPr>
              <a:t>resisi mengukur seberapa akurat model dalam memprediksi kelas positif dari seluruh prediksi positif yang dibuat.</a:t>
            </a:r>
          </a:p>
        </p:txBody>
      </p:sp>
      <p:sp>
        <p:nvSpPr>
          <p:cNvPr name="TextBox 29" id="29"/>
          <p:cNvSpPr txBox="true"/>
          <p:nvPr/>
        </p:nvSpPr>
        <p:spPr>
          <a:xfrm rot="0">
            <a:off x="4066349" y="826641"/>
            <a:ext cx="10207719" cy="1335386"/>
          </a:xfrm>
          <a:prstGeom prst="rect">
            <a:avLst/>
          </a:prstGeom>
        </p:spPr>
        <p:txBody>
          <a:bodyPr anchor="t" rtlCol="false" tIns="0" lIns="0" bIns="0" rIns="0">
            <a:spAutoFit/>
          </a:bodyPr>
          <a:lstStyle/>
          <a:p>
            <a:pPr algn="ctr">
              <a:lnSpc>
                <a:spcPts val="10921"/>
              </a:lnSpc>
            </a:pPr>
            <a:r>
              <a:rPr lang="en-US" sz="7800">
                <a:solidFill>
                  <a:srgbClr val="000000"/>
                </a:solidFill>
                <a:latin typeface="Fredoka"/>
                <a:ea typeface="Fredoka"/>
                <a:cs typeface="Fredoka"/>
                <a:sym typeface="Fredoka"/>
              </a:rPr>
              <a:t>Metrik Evaluasi</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888" r="0" b="-8888"/>
            </a:stretch>
          </a:blipFill>
        </p:spPr>
      </p:sp>
      <p:sp>
        <p:nvSpPr>
          <p:cNvPr name="Freeform 3" id="3"/>
          <p:cNvSpPr/>
          <p:nvPr/>
        </p:nvSpPr>
        <p:spPr>
          <a:xfrm flipH="false" flipV="false" rot="-6498027">
            <a:off x="-1592178" y="8228057"/>
            <a:ext cx="4199421" cy="3385783"/>
          </a:xfrm>
          <a:custGeom>
            <a:avLst/>
            <a:gdLst/>
            <a:ahLst/>
            <a:cxnLst/>
            <a:rect r="r" b="b" t="t" l="l"/>
            <a:pathLst>
              <a:path h="3385783" w="4199421">
                <a:moveTo>
                  <a:pt x="0" y="0"/>
                </a:moveTo>
                <a:lnTo>
                  <a:pt x="4199421" y="0"/>
                </a:lnTo>
                <a:lnTo>
                  <a:pt x="4199421" y="3385783"/>
                </a:lnTo>
                <a:lnTo>
                  <a:pt x="0" y="338578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3088930">
            <a:off x="-3318145" y="-1577291"/>
            <a:ext cx="5507484" cy="4440409"/>
          </a:xfrm>
          <a:custGeom>
            <a:avLst/>
            <a:gdLst/>
            <a:ahLst/>
            <a:cxnLst/>
            <a:rect r="r" b="b" t="t" l="l"/>
            <a:pathLst>
              <a:path h="4440409" w="5507484">
                <a:moveTo>
                  <a:pt x="0" y="0"/>
                </a:moveTo>
                <a:lnTo>
                  <a:pt x="5507483" y="0"/>
                </a:lnTo>
                <a:lnTo>
                  <a:pt x="5507483" y="4440409"/>
                </a:lnTo>
                <a:lnTo>
                  <a:pt x="0" y="444040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5924385">
            <a:off x="-41458" y="-756775"/>
            <a:ext cx="1350980" cy="2493420"/>
          </a:xfrm>
          <a:custGeom>
            <a:avLst/>
            <a:gdLst/>
            <a:ahLst/>
            <a:cxnLst/>
            <a:rect r="r" b="b" t="t" l="l"/>
            <a:pathLst>
              <a:path h="2493420" w="1350980">
                <a:moveTo>
                  <a:pt x="0" y="0"/>
                </a:moveTo>
                <a:lnTo>
                  <a:pt x="1350980" y="0"/>
                </a:lnTo>
                <a:lnTo>
                  <a:pt x="1350980" y="2493420"/>
                </a:lnTo>
                <a:lnTo>
                  <a:pt x="0" y="249342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641280">
            <a:off x="15400648" y="7200900"/>
            <a:ext cx="5103628" cy="4114800"/>
          </a:xfrm>
          <a:custGeom>
            <a:avLst/>
            <a:gdLst/>
            <a:ahLst/>
            <a:cxnLst/>
            <a:rect r="r" b="b" t="t" l="l"/>
            <a:pathLst>
              <a:path h="4114800" w="5103628">
                <a:moveTo>
                  <a:pt x="0" y="0"/>
                </a:moveTo>
                <a:lnTo>
                  <a:pt x="5103628" y="0"/>
                </a:lnTo>
                <a:lnTo>
                  <a:pt x="5103628" y="4114800"/>
                </a:lnTo>
                <a:lnTo>
                  <a:pt x="0" y="411480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7" id="7"/>
          <p:cNvSpPr/>
          <p:nvPr/>
        </p:nvSpPr>
        <p:spPr>
          <a:xfrm flipH="false" flipV="false" rot="4186786">
            <a:off x="15037881" y="-1761697"/>
            <a:ext cx="5103628" cy="4114800"/>
          </a:xfrm>
          <a:custGeom>
            <a:avLst/>
            <a:gdLst/>
            <a:ahLst/>
            <a:cxnLst/>
            <a:rect r="r" b="b" t="t" l="l"/>
            <a:pathLst>
              <a:path h="4114800" w="5103628">
                <a:moveTo>
                  <a:pt x="0" y="0"/>
                </a:moveTo>
                <a:lnTo>
                  <a:pt x="5103628" y="0"/>
                </a:lnTo>
                <a:lnTo>
                  <a:pt x="5103628"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8" id="8"/>
          <p:cNvSpPr txBox="true"/>
          <p:nvPr/>
        </p:nvSpPr>
        <p:spPr>
          <a:xfrm rot="0">
            <a:off x="-60814" y="4338447"/>
            <a:ext cx="18288000" cy="1335386"/>
          </a:xfrm>
          <a:prstGeom prst="rect">
            <a:avLst/>
          </a:prstGeom>
        </p:spPr>
        <p:txBody>
          <a:bodyPr anchor="t" rtlCol="false" tIns="0" lIns="0" bIns="0" rIns="0">
            <a:spAutoFit/>
          </a:bodyPr>
          <a:lstStyle/>
          <a:p>
            <a:pPr algn="ctr">
              <a:lnSpc>
                <a:spcPts val="10921"/>
              </a:lnSpc>
            </a:pPr>
            <a:r>
              <a:rPr lang="en-US" sz="7800">
                <a:solidFill>
                  <a:srgbClr val="000000"/>
                </a:solidFill>
                <a:latin typeface="Fredoka"/>
                <a:ea typeface="Fredoka"/>
                <a:cs typeface="Fredoka"/>
                <a:sym typeface="Fredoka"/>
              </a:rPr>
              <a:t>HASIL PEMBAHASAN</a:t>
            </a:r>
          </a:p>
        </p:txBody>
      </p:sp>
      <p:sp>
        <p:nvSpPr>
          <p:cNvPr name="Freeform 9" id="9"/>
          <p:cNvSpPr/>
          <p:nvPr/>
        </p:nvSpPr>
        <p:spPr>
          <a:xfrm flipH="false" flipV="false" rot="-6438182">
            <a:off x="16118059" y="7791521"/>
            <a:ext cx="1990881" cy="3674445"/>
          </a:xfrm>
          <a:custGeom>
            <a:avLst/>
            <a:gdLst/>
            <a:ahLst/>
            <a:cxnLst/>
            <a:rect r="r" b="b" t="t" l="l"/>
            <a:pathLst>
              <a:path h="3674445" w="1990881">
                <a:moveTo>
                  <a:pt x="0" y="0"/>
                </a:moveTo>
                <a:lnTo>
                  <a:pt x="1990881" y="0"/>
                </a:lnTo>
                <a:lnTo>
                  <a:pt x="1990881" y="3674446"/>
                </a:lnTo>
                <a:lnTo>
                  <a:pt x="0" y="3674446"/>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grpSp>
        <p:nvGrpSpPr>
          <p:cNvPr name="Group 10" id="10"/>
          <p:cNvGrpSpPr/>
          <p:nvPr/>
        </p:nvGrpSpPr>
        <p:grpSpPr>
          <a:xfrm rot="0">
            <a:off x="7057097" y="289427"/>
            <a:ext cx="4052180" cy="1307119"/>
            <a:chOff x="0" y="0"/>
            <a:chExt cx="5402906" cy="1742825"/>
          </a:xfrm>
        </p:grpSpPr>
        <p:sp>
          <p:nvSpPr>
            <p:cNvPr name="Freeform 11" id="11"/>
            <p:cNvSpPr/>
            <p:nvPr/>
          </p:nvSpPr>
          <p:spPr>
            <a:xfrm flipH="false" flipV="false" rot="0">
              <a:off x="3719763" y="59682"/>
              <a:ext cx="1683143" cy="1683143"/>
            </a:xfrm>
            <a:custGeom>
              <a:avLst/>
              <a:gdLst/>
              <a:ahLst/>
              <a:cxnLst/>
              <a:rect r="r" b="b" t="t" l="l"/>
              <a:pathLst>
                <a:path h="1683143" w="1683143">
                  <a:moveTo>
                    <a:pt x="0" y="0"/>
                  </a:moveTo>
                  <a:lnTo>
                    <a:pt x="1683143" y="0"/>
                  </a:lnTo>
                  <a:lnTo>
                    <a:pt x="1683143" y="1683143"/>
                  </a:lnTo>
                  <a:lnTo>
                    <a:pt x="0" y="1683143"/>
                  </a:lnTo>
                  <a:lnTo>
                    <a:pt x="0" y="0"/>
                  </a:lnTo>
                  <a:close/>
                </a:path>
              </a:pathLst>
            </a:custGeom>
            <a:blipFill>
              <a:blip r:embed="rId15"/>
              <a:stretch>
                <a:fillRect l="0" t="0" r="0" b="0"/>
              </a:stretch>
            </a:blipFill>
          </p:spPr>
        </p:sp>
        <p:sp>
          <p:nvSpPr>
            <p:cNvPr name="Freeform 12" id="12"/>
            <p:cNvSpPr/>
            <p:nvPr/>
          </p:nvSpPr>
          <p:spPr>
            <a:xfrm flipH="false" flipV="false" rot="0">
              <a:off x="0" y="0"/>
              <a:ext cx="1742825" cy="1742825"/>
            </a:xfrm>
            <a:custGeom>
              <a:avLst/>
              <a:gdLst/>
              <a:ahLst/>
              <a:cxnLst/>
              <a:rect r="r" b="b" t="t" l="l"/>
              <a:pathLst>
                <a:path h="1742825" w="1742825">
                  <a:moveTo>
                    <a:pt x="0" y="0"/>
                  </a:moveTo>
                  <a:lnTo>
                    <a:pt x="1742825" y="0"/>
                  </a:lnTo>
                  <a:lnTo>
                    <a:pt x="1742825" y="1742825"/>
                  </a:lnTo>
                  <a:lnTo>
                    <a:pt x="0" y="1742825"/>
                  </a:lnTo>
                  <a:lnTo>
                    <a:pt x="0" y="0"/>
                  </a:lnTo>
                  <a:close/>
                </a:path>
              </a:pathLst>
            </a:custGeom>
            <a:blipFill>
              <a:blip r:embed="rId16"/>
              <a:stretch>
                <a:fillRect l="0" t="0" r="0" b="0"/>
              </a:stretch>
            </a:blipFill>
          </p:spPr>
        </p:sp>
        <p:sp>
          <p:nvSpPr>
            <p:cNvPr name="Freeform 13" id="13"/>
            <p:cNvSpPr/>
            <p:nvPr/>
          </p:nvSpPr>
          <p:spPr>
            <a:xfrm flipH="false" flipV="false" rot="0">
              <a:off x="1905756" y="59682"/>
              <a:ext cx="1683143" cy="1683143"/>
            </a:xfrm>
            <a:custGeom>
              <a:avLst/>
              <a:gdLst/>
              <a:ahLst/>
              <a:cxnLst/>
              <a:rect r="r" b="b" t="t" l="l"/>
              <a:pathLst>
                <a:path h="1683143" w="1683143">
                  <a:moveTo>
                    <a:pt x="0" y="0"/>
                  </a:moveTo>
                  <a:lnTo>
                    <a:pt x="1683143" y="0"/>
                  </a:lnTo>
                  <a:lnTo>
                    <a:pt x="1683143" y="1683143"/>
                  </a:lnTo>
                  <a:lnTo>
                    <a:pt x="0" y="1683143"/>
                  </a:lnTo>
                  <a:lnTo>
                    <a:pt x="0" y="0"/>
                  </a:lnTo>
                  <a:close/>
                </a:path>
              </a:pathLst>
            </a:custGeom>
            <a:blipFill>
              <a:blip r:embed="rId17"/>
              <a:stretch>
                <a:fillRect l="0" t="0" r="0" b="0"/>
              </a:stretch>
            </a:blipFill>
          </p:spPr>
        </p:sp>
      </p:grpSp>
      <p:grpSp>
        <p:nvGrpSpPr>
          <p:cNvPr name="Group 14" id="14"/>
          <p:cNvGrpSpPr/>
          <p:nvPr/>
        </p:nvGrpSpPr>
        <p:grpSpPr>
          <a:xfrm rot="0">
            <a:off x="6888832" y="1674573"/>
            <a:ext cx="4220445" cy="93400"/>
            <a:chOff x="0" y="0"/>
            <a:chExt cx="1359189" cy="30079"/>
          </a:xfrm>
        </p:grpSpPr>
        <p:sp>
          <p:nvSpPr>
            <p:cNvPr name="Freeform 15" id="15"/>
            <p:cNvSpPr/>
            <p:nvPr/>
          </p:nvSpPr>
          <p:spPr>
            <a:xfrm flipH="false" flipV="false" rot="0">
              <a:off x="0" y="0"/>
              <a:ext cx="1359189" cy="30079"/>
            </a:xfrm>
            <a:custGeom>
              <a:avLst/>
              <a:gdLst/>
              <a:ahLst/>
              <a:cxnLst/>
              <a:rect r="r" b="b" t="t" l="l"/>
              <a:pathLst>
                <a:path h="30079" w="1359189">
                  <a:moveTo>
                    <a:pt x="0" y="0"/>
                  </a:moveTo>
                  <a:lnTo>
                    <a:pt x="1359189" y="0"/>
                  </a:lnTo>
                  <a:lnTo>
                    <a:pt x="1359189" y="30079"/>
                  </a:lnTo>
                  <a:lnTo>
                    <a:pt x="0" y="30079"/>
                  </a:lnTo>
                  <a:close/>
                </a:path>
              </a:pathLst>
            </a:custGeom>
            <a:solidFill>
              <a:srgbClr val="F9B314"/>
            </a:solidFill>
          </p:spPr>
        </p:sp>
        <p:sp>
          <p:nvSpPr>
            <p:cNvPr name="TextBox 16" id="16"/>
            <p:cNvSpPr txBox="true"/>
            <p:nvPr/>
          </p:nvSpPr>
          <p:spPr>
            <a:xfrm>
              <a:off x="0" y="-38100"/>
              <a:ext cx="1359189" cy="68179"/>
            </a:xfrm>
            <a:prstGeom prst="rect">
              <a:avLst/>
            </a:prstGeom>
          </p:spPr>
          <p:txBody>
            <a:bodyPr anchor="ctr" rtlCol="false" tIns="50800" lIns="50800" bIns="50800" rIns="50800"/>
            <a:lstStyle/>
            <a:p>
              <a:pPr algn="ctr">
                <a:lnSpc>
                  <a:spcPts val="2659"/>
                </a:lnSpc>
                <a:spcBef>
                  <a:spcPct val="0"/>
                </a:spcBef>
              </a:pPr>
            </a:p>
          </p:txBody>
        </p:sp>
      </p:gr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888" r="0" b="-8888"/>
            </a:stretch>
          </a:blipFill>
        </p:spPr>
      </p:sp>
      <p:sp>
        <p:nvSpPr>
          <p:cNvPr name="Freeform 3" id="3"/>
          <p:cNvSpPr/>
          <p:nvPr/>
        </p:nvSpPr>
        <p:spPr>
          <a:xfrm flipH="false" flipV="false" rot="-6498027">
            <a:off x="-1592178" y="8228057"/>
            <a:ext cx="4199421" cy="3385783"/>
          </a:xfrm>
          <a:custGeom>
            <a:avLst/>
            <a:gdLst/>
            <a:ahLst/>
            <a:cxnLst/>
            <a:rect r="r" b="b" t="t" l="l"/>
            <a:pathLst>
              <a:path h="3385783" w="4199421">
                <a:moveTo>
                  <a:pt x="0" y="0"/>
                </a:moveTo>
                <a:lnTo>
                  <a:pt x="4199421" y="0"/>
                </a:lnTo>
                <a:lnTo>
                  <a:pt x="4199421" y="3385783"/>
                </a:lnTo>
                <a:lnTo>
                  <a:pt x="0" y="338578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3088930">
            <a:off x="-3318145" y="-1577291"/>
            <a:ext cx="5507484" cy="4440409"/>
          </a:xfrm>
          <a:custGeom>
            <a:avLst/>
            <a:gdLst/>
            <a:ahLst/>
            <a:cxnLst/>
            <a:rect r="r" b="b" t="t" l="l"/>
            <a:pathLst>
              <a:path h="4440409" w="5507484">
                <a:moveTo>
                  <a:pt x="0" y="0"/>
                </a:moveTo>
                <a:lnTo>
                  <a:pt x="5507483" y="0"/>
                </a:lnTo>
                <a:lnTo>
                  <a:pt x="5507483" y="4440409"/>
                </a:lnTo>
                <a:lnTo>
                  <a:pt x="0" y="444040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5924385">
            <a:off x="-41458" y="-756775"/>
            <a:ext cx="1350980" cy="2493420"/>
          </a:xfrm>
          <a:custGeom>
            <a:avLst/>
            <a:gdLst/>
            <a:ahLst/>
            <a:cxnLst/>
            <a:rect r="r" b="b" t="t" l="l"/>
            <a:pathLst>
              <a:path h="2493420" w="1350980">
                <a:moveTo>
                  <a:pt x="0" y="0"/>
                </a:moveTo>
                <a:lnTo>
                  <a:pt x="1350980" y="0"/>
                </a:lnTo>
                <a:lnTo>
                  <a:pt x="1350980" y="2493420"/>
                </a:lnTo>
                <a:lnTo>
                  <a:pt x="0" y="249342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6" id="6"/>
          <p:cNvGrpSpPr/>
          <p:nvPr/>
        </p:nvGrpSpPr>
        <p:grpSpPr>
          <a:xfrm rot="0">
            <a:off x="15109776" y="-2599112"/>
            <a:ext cx="5792766" cy="14563213"/>
            <a:chOff x="0" y="0"/>
            <a:chExt cx="7723688" cy="19417617"/>
          </a:xfrm>
        </p:grpSpPr>
        <p:sp>
          <p:nvSpPr>
            <p:cNvPr name="Freeform 7" id="7"/>
            <p:cNvSpPr/>
            <p:nvPr/>
          </p:nvSpPr>
          <p:spPr>
            <a:xfrm flipH="false" flipV="false" rot="-641280">
              <a:off x="469121" y="13347792"/>
              <a:ext cx="6804837" cy="5486400"/>
            </a:xfrm>
            <a:custGeom>
              <a:avLst/>
              <a:gdLst/>
              <a:ahLst/>
              <a:cxnLst/>
              <a:rect r="r" b="b" t="t" l="l"/>
              <a:pathLst>
                <a:path h="5486400" w="6804837">
                  <a:moveTo>
                    <a:pt x="0" y="0"/>
                  </a:moveTo>
                  <a:lnTo>
                    <a:pt x="6804837" y="0"/>
                  </a:lnTo>
                  <a:lnTo>
                    <a:pt x="6804837" y="5486400"/>
                  </a:lnTo>
                  <a:lnTo>
                    <a:pt x="0" y="548640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8" id="8"/>
            <p:cNvSpPr/>
            <p:nvPr/>
          </p:nvSpPr>
          <p:spPr>
            <a:xfrm flipH="false" flipV="false" rot="4186786">
              <a:off x="469121" y="1397662"/>
              <a:ext cx="6804837" cy="5486400"/>
            </a:xfrm>
            <a:custGeom>
              <a:avLst/>
              <a:gdLst/>
              <a:ahLst/>
              <a:cxnLst/>
              <a:rect r="r" b="b" t="t" l="l"/>
              <a:pathLst>
                <a:path h="5486400" w="6804837">
                  <a:moveTo>
                    <a:pt x="0" y="0"/>
                  </a:moveTo>
                  <a:lnTo>
                    <a:pt x="6804837" y="0"/>
                  </a:lnTo>
                  <a:lnTo>
                    <a:pt x="6804837" y="5486400"/>
                  </a:lnTo>
                  <a:lnTo>
                    <a:pt x="0" y="548640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9" id="9"/>
            <p:cNvSpPr/>
            <p:nvPr/>
          </p:nvSpPr>
          <p:spPr>
            <a:xfrm flipH="false" flipV="false" rot="-4149154">
              <a:off x="1434346" y="13185887"/>
              <a:ext cx="2654508" cy="4899260"/>
            </a:xfrm>
            <a:custGeom>
              <a:avLst/>
              <a:gdLst/>
              <a:ahLst/>
              <a:cxnLst/>
              <a:rect r="r" b="b" t="t" l="l"/>
              <a:pathLst>
                <a:path h="4899260" w="2654508">
                  <a:moveTo>
                    <a:pt x="0" y="0"/>
                  </a:moveTo>
                  <a:lnTo>
                    <a:pt x="2654508" y="0"/>
                  </a:lnTo>
                  <a:lnTo>
                    <a:pt x="2654508" y="4899260"/>
                  </a:lnTo>
                  <a:lnTo>
                    <a:pt x="0" y="4899260"/>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grpSp>
      <p:grpSp>
        <p:nvGrpSpPr>
          <p:cNvPr name="Group 10" id="10"/>
          <p:cNvGrpSpPr/>
          <p:nvPr/>
        </p:nvGrpSpPr>
        <p:grpSpPr>
          <a:xfrm rot="0">
            <a:off x="1028700" y="3798429"/>
            <a:ext cx="8124315" cy="4536628"/>
            <a:chOff x="0" y="0"/>
            <a:chExt cx="2873321" cy="1604466"/>
          </a:xfrm>
        </p:grpSpPr>
        <p:sp>
          <p:nvSpPr>
            <p:cNvPr name="Freeform 11" id="11"/>
            <p:cNvSpPr/>
            <p:nvPr/>
          </p:nvSpPr>
          <p:spPr>
            <a:xfrm flipH="false" flipV="false" rot="0">
              <a:off x="0" y="0"/>
              <a:ext cx="2873321" cy="1604466"/>
            </a:xfrm>
            <a:custGeom>
              <a:avLst/>
              <a:gdLst/>
              <a:ahLst/>
              <a:cxnLst/>
              <a:rect r="r" b="b" t="t" l="l"/>
              <a:pathLst>
                <a:path h="1604466" w="2873321">
                  <a:moveTo>
                    <a:pt x="48600" y="0"/>
                  </a:moveTo>
                  <a:lnTo>
                    <a:pt x="2824721" y="0"/>
                  </a:lnTo>
                  <a:cubicBezTo>
                    <a:pt x="2837610" y="0"/>
                    <a:pt x="2849972" y="5120"/>
                    <a:pt x="2859086" y="14234"/>
                  </a:cubicBezTo>
                  <a:cubicBezTo>
                    <a:pt x="2868200" y="23349"/>
                    <a:pt x="2873321" y="35710"/>
                    <a:pt x="2873321" y="48600"/>
                  </a:cubicBezTo>
                  <a:lnTo>
                    <a:pt x="2873321" y="1555866"/>
                  </a:lnTo>
                  <a:cubicBezTo>
                    <a:pt x="2873321" y="1568756"/>
                    <a:pt x="2868200" y="1581117"/>
                    <a:pt x="2859086" y="1590231"/>
                  </a:cubicBezTo>
                  <a:cubicBezTo>
                    <a:pt x="2849972" y="1599345"/>
                    <a:pt x="2837610" y="1604466"/>
                    <a:pt x="2824721" y="1604466"/>
                  </a:cubicBezTo>
                  <a:lnTo>
                    <a:pt x="48600" y="1604466"/>
                  </a:lnTo>
                  <a:cubicBezTo>
                    <a:pt x="35710" y="1604466"/>
                    <a:pt x="23349" y="1599345"/>
                    <a:pt x="14234" y="1590231"/>
                  </a:cubicBezTo>
                  <a:cubicBezTo>
                    <a:pt x="5120" y="1581117"/>
                    <a:pt x="0" y="1568756"/>
                    <a:pt x="0" y="1555866"/>
                  </a:cubicBezTo>
                  <a:lnTo>
                    <a:pt x="0" y="48600"/>
                  </a:lnTo>
                  <a:cubicBezTo>
                    <a:pt x="0" y="35710"/>
                    <a:pt x="5120" y="23349"/>
                    <a:pt x="14234" y="14234"/>
                  </a:cubicBezTo>
                  <a:cubicBezTo>
                    <a:pt x="23349" y="5120"/>
                    <a:pt x="35710" y="0"/>
                    <a:pt x="48600" y="0"/>
                  </a:cubicBezTo>
                  <a:close/>
                </a:path>
              </a:pathLst>
            </a:custGeom>
            <a:solidFill>
              <a:srgbClr val="E26F6F"/>
            </a:solidFill>
            <a:ln cap="rnd">
              <a:noFill/>
              <a:prstDash val="solid"/>
              <a:round/>
            </a:ln>
          </p:spPr>
        </p:sp>
        <p:sp>
          <p:nvSpPr>
            <p:cNvPr name="TextBox 12" id="12"/>
            <p:cNvSpPr txBox="true"/>
            <p:nvPr/>
          </p:nvSpPr>
          <p:spPr>
            <a:xfrm>
              <a:off x="0" y="-133350"/>
              <a:ext cx="2873321" cy="1737816"/>
            </a:xfrm>
            <a:prstGeom prst="rect">
              <a:avLst/>
            </a:prstGeom>
          </p:spPr>
          <p:txBody>
            <a:bodyPr anchor="ctr" rtlCol="false" tIns="52204" lIns="52204" bIns="52204" rIns="52204"/>
            <a:lstStyle/>
            <a:p>
              <a:pPr algn="ctr">
                <a:lnSpc>
                  <a:spcPts val="4200"/>
                </a:lnSpc>
                <a:spcBef>
                  <a:spcPct val="0"/>
                </a:spcBef>
              </a:pPr>
            </a:p>
          </p:txBody>
        </p:sp>
      </p:grpSp>
      <p:sp>
        <p:nvSpPr>
          <p:cNvPr name="TextBox 13" id="13"/>
          <p:cNvSpPr txBox="true"/>
          <p:nvPr/>
        </p:nvSpPr>
        <p:spPr>
          <a:xfrm rot="0">
            <a:off x="1479659" y="4244928"/>
            <a:ext cx="7222398" cy="3519805"/>
          </a:xfrm>
          <a:prstGeom prst="rect">
            <a:avLst/>
          </a:prstGeom>
        </p:spPr>
        <p:txBody>
          <a:bodyPr anchor="t" rtlCol="false" tIns="0" lIns="0" bIns="0" rIns="0">
            <a:spAutoFit/>
          </a:bodyPr>
          <a:lstStyle/>
          <a:p>
            <a:pPr algn="just" marL="604516" indent="-302258" lvl="1">
              <a:lnSpc>
                <a:spcPts val="3919"/>
              </a:lnSpc>
              <a:buFont typeface="Arial"/>
              <a:buChar char="•"/>
            </a:pPr>
            <a:r>
              <a:rPr lang="en-US" sz="2799">
                <a:solidFill>
                  <a:srgbClr val="000000"/>
                </a:solidFill>
                <a:latin typeface="Gaegu"/>
                <a:ea typeface="Gaegu"/>
                <a:cs typeface="Gaegu"/>
                <a:sym typeface="Gaegu"/>
              </a:rPr>
              <a:t>Menggambarkan distribusi senyawa aktif (pIC50 ≥ 6.5) dan tidak aktif (pIC50 &lt; 6.5).</a:t>
            </a:r>
          </a:p>
          <a:p>
            <a:pPr algn="just" marL="604516" indent="-302258" lvl="1">
              <a:lnSpc>
                <a:spcPts val="3919"/>
              </a:lnSpc>
              <a:buFont typeface="Arial"/>
              <a:buChar char="•"/>
            </a:pPr>
            <a:r>
              <a:rPr lang="en-US" sz="2799">
                <a:solidFill>
                  <a:srgbClr val="000000"/>
                </a:solidFill>
                <a:latin typeface="Gaegu"/>
                <a:ea typeface="Gaegu"/>
                <a:cs typeface="Gaegu"/>
                <a:sym typeface="Gaegu"/>
              </a:rPr>
              <a:t>Menyoroti efektivitas screening senyawa untuk aktivasi AMPK dan memberikan wawasan tentang pola kimia senyawa tidak aktif untuk desain senyawa di masa depan.</a:t>
            </a:r>
          </a:p>
        </p:txBody>
      </p:sp>
      <p:grpSp>
        <p:nvGrpSpPr>
          <p:cNvPr name="Group 14" id="14"/>
          <p:cNvGrpSpPr/>
          <p:nvPr/>
        </p:nvGrpSpPr>
        <p:grpSpPr>
          <a:xfrm rot="0">
            <a:off x="7057097" y="289427"/>
            <a:ext cx="4052180" cy="1307119"/>
            <a:chOff x="0" y="0"/>
            <a:chExt cx="5402906" cy="1742825"/>
          </a:xfrm>
        </p:grpSpPr>
        <p:sp>
          <p:nvSpPr>
            <p:cNvPr name="Freeform 15" id="15"/>
            <p:cNvSpPr/>
            <p:nvPr/>
          </p:nvSpPr>
          <p:spPr>
            <a:xfrm flipH="false" flipV="false" rot="0">
              <a:off x="3719763" y="59682"/>
              <a:ext cx="1683143" cy="1683143"/>
            </a:xfrm>
            <a:custGeom>
              <a:avLst/>
              <a:gdLst/>
              <a:ahLst/>
              <a:cxnLst/>
              <a:rect r="r" b="b" t="t" l="l"/>
              <a:pathLst>
                <a:path h="1683143" w="1683143">
                  <a:moveTo>
                    <a:pt x="0" y="0"/>
                  </a:moveTo>
                  <a:lnTo>
                    <a:pt x="1683143" y="0"/>
                  </a:lnTo>
                  <a:lnTo>
                    <a:pt x="1683143" y="1683143"/>
                  </a:lnTo>
                  <a:lnTo>
                    <a:pt x="0" y="1683143"/>
                  </a:lnTo>
                  <a:lnTo>
                    <a:pt x="0" y="0"/>
                  </a:lnTo>
                  <a:close/>
                </a:path>
              </a:pathLst>
            </a:custGeom>
            <a:blipFill>
              <a:blip r:embed="rId15"/>
              <a:stretch>
                <a:fillRect l="0" t="0" r="0" b="0"/>
              </a:stretch>
            </a:blipFill>
          </p:spPr>
        </p:sp>
        <p:sp>
          <p:nvSpPr>
            <p:cNvPr name="Freeform 16" id="16"/>
            <p:cNvSpPr/>
            <p:nvPr/>
          </p:nvSpPr>
          <p:spPr>
            <a:xfrm flipH="false" flipV="false" rot="0">
              <a:off x="0" y="0"/>
              <a:ext cx="1742825" cy="1742825"/>
            </a:xfrm>
            <a:custGeom>
              <a:avLst/>
              <a:gdLst/>
              <a:ahLst/>
              <a:cxnLst/>
              <a:rect r="r" b="b" t="t" l="l"/>
              <a:pathLst>
                <a:path h="1742825" w="1742825">
                  <a:moveTo>
                    <a:pt x="0" y="0"/>
                  </a:moveTo>
                  <a:lnTo>
                    <a:pt x="1742825" y="0"/>
                  </a:lnTo>
                  <a:lnTo>
                    <a:pt x="1742825" y="1742825"/>
                  </a:lnTo>
                  <a:lnTo>
                    <a:pt x="0" y="1742825"/>
                  </a:lnTo>
                  <a:lnTo>
                    <a:pt x="0" y="0"/>
                  </a:lnTo>
                  <a:close/>
                </a:path>
              </a:pathLst>
            </a:custGeom>
            <a:blipFill>
              <a:blip r:embed="rId16"/>
              <a:stretch>
                <a:fillRect l="0" t="0" r="0" b="0"/>
              </a:stretch>
            </a:blipFill>
          </p:spPr>
        </p:sp>
        <p:sp>
          <p:nvSpPr>
            <p:cNvPr name="Freeform 17" id="17"/>
            <p:cNvSpPr/>
            <p:nvPr/>
          </p:nvSpPr>
          <p:spPr>
            <a:xfrm flipH="false" flipV="false" rot="0">
              <a:off x="1905756" y="59682"/>
              <a:ext cx="1683143" cy="1683143"/>
            </a:xfrm>
            <a:custGeom>
              <a:avLst/>
              <a:gdLst/>
              <a:ahLst/>
              <a:cxnLst/>
              <a:rect r="r" b="b" t="t" l="l"/>
              <a:pathLst>
                <a:path h="1683143" w="1683143">
                  <a:moveTo>
                    <a:pt x="0" y="0"/>
                  </a:moveTo>
                  <a:lnTo>
                    <a:pt x="1683143" y="0"/>
                  </a:lnTo>
                  <a:lnTo>
                    <a:pt x="1683143" y="1683143"/>
                  </a:lnTo>
                  <a:lnTo>
                    <a:pt x="0" y="1683143"/>
                  </a:lnTo>
                  <a:lnTo>
                    <a:pt x="0" y="0"/>
                  </a:lnTo>
                  <a:close/>
                </a:path>
              </a:pathLst>
            </a:custGeom>
            <a:blipFill>
              <a:blip r:embed="rId17"/>
              <a:stretch>
                <a:fillRect l="0" t="0" r="0" b="0"/>
              </a:stretch>
            </a:blipFill>
          </p:spPr>
        </p:sp>
      </p:grpSp>
      <p:grpSp>
        <p:nvGrpSpPr>
          <p:cNvPr name="Group 18" id="18"/>
          <p:cNvGrpSpPr/>
          <p:nvPr/>
        </p:nvGrpSpPr>
        <p:grpSpPr>
          <a:xfrm rot="0">
            <a:off x="6888832" y="1674573"/>
            <a:ext cx="4220445" cy="93400"/>
            <a:chOff x="0" y="0"/>
            <a:chExt cx="1359189" cy="30079"/>
          </a:xfrm>
        </p:grpSpPr>
        <p:sp>
          <p:nvSpPr>
            <p:cNvPr name="Freeform 19" id="19"/>
            <p:cNvSpPr/>
            <p:nvPr/>
          </p:nvSpPr>
          <p:spPr>
            <a:xfrm flipH="false" flipV="false" rot="0">
              <a:off x="0" y="0"/>
              <a:ext cx="1359189" cy="30079"/>
            </a:xfrm>
            <a:custGeom>
              <a:avLst/>
              <a:gdLst/>
              <a:ahLst/>
              <a:cxnLst/>
              <a:rect r="r" b="b" t="t" l="l"/>
              <a:pathLst>
                <a:path h="30079" w="1359189">
                  <a:moveTo>
                    <a:pt x="0" y="0"/>
                  </a:moveTo>
                  <a:lnTo>
                    <a:pt x="1359189" y="0"/>
                  </a:lnTo>
                  <a:lnTo>
                    <a:pt x="1359189" y="30079"/>
                  </a:lnTo>
                  <a:lnTo>
                    <a:pt x="0" y="30079"/>
                  </a:lnTo>
                  <a:close/>
                </a:path>
              </a:pathLst>
            </a:custGeom>
            <a:solidFill>
              <a:srgbClr val="F9B314"/>
            </a:solidFill>
          </p:spPr>
        </p:sp>
        <p:sp>
          <p:nvSpPr>
            <p:cNvPr name="TextBox 20" id="20"/>
            <p:cNvSpPr txBox="true"/>
            <p:nvPr/>
          </p:nvSpPr>
          <p:spPr>
            <a:xfrm>
              <a:off x="0" y="-38100"/>
              <a:ext cx="1359189" cy="68179"/>
            </a:xfrm>
            <a:prstGeom prst="rect">
              <a:avLst/>
            </a:prstGeom>
          </p:spPr>
          <p:txBody>
            <a:bodyPr anchor="ctr" rtlCol="false" tIns="50800" lIns="50800" bIns="50800" rIns="50800"/>
            <a:lstStyle/>
            <a:p>
              <a:pPr algn="ctr">
                <a:lnSpc>
                  <a:spcPts val="2659"/>
                </a:lnSpc>
                <a:spcBef>
                  <a:spcPct val="0"/>
                </a:spcBef>
              </a:pPr>
            </a:p>
          </p:txBody>
        </p:sp>
      </p:grpSp>
      <p:sp>
        <p:nvSpPr>
          <p:cNvPr name="Freeform 21" id="21"/>
          <p:cNvSpPr/>
          <p:nvPr/>
        </p:nvSpPr>
        <p:spPr>
          <a:xfrm flipH="false" flipV="false" rot="0">
            <a:off x="10015446" y="2836541"/>
            <a:ext cx="5904867" cy="5729821"/>
          </a:xfrm>
          <a:custGeom>
            <a:avLst/>
            <a:gdLst/>
            <a:ahLst/>
            <a:cxnLst/>
            <a:rect r="r" b="b" t="t" l="l"/>
            <a:pathLst>
              <a:path h="5729821" w="5904867">
                <a:moveTo>
                  <a:pt x="0" y="0"/>
                </a:moveTo>
                <a:lnTo>
                  <a:pt x="5904867" y="0"/>
                </a:lnTo>
                <a:lnTo>
                  <a:pt x="5904867" y="5729822"/>
                </a:lnTo>
                <a:lnTo>
                  <a:pt x="0" y="5729822"/>
                </a:lnTo>
                <a:lnTo>
                  <a:pt x="0" y="0"/>
                </a:lnTo>
                <a:close/>
              </a:path>
            </a:pathLst>
          </a:custGeom>
          <a:blipFill>
            <a:blip r:embed="rId18"/>
            <a:stretch>
              <a:fillRect l="0" t="0" r="0" b="0"/>
            </a:stretch>
          </a:blipFill>
        </p:spPr>
      </p:sp>
      <p:sp>
        <p:nvSpPr>
          <p:cNvPr name="TextBox 22" id="22"/>
          <p:cNvSpPr txBox="true"/>
          <p:nvPr/>
        </p:nvSpPr>
        <p:spPr>
          <a:xfrm rot="0">
            <a:off x="2203004" y="2204716"/>
            <a:ext cx="6224481" cy="1206500"/>
          </a:xfrm>
          <a:prstGeom prst="rect">
            <a:avLst/>
          </a:prstGeom>
        </p:spPr>
        <p:txBody>
          <a:bodyPr anchor="t" rtlCol="false" tIns="0" lIns="0" bIns="0" rIns="0">
            <a:spAutoFit/>
          </a:bodyPr>
          <a:lstStyle/>
          <a:p>
            <a:pPr algn="ctr">
              <a:lnSpc>
                <a:spcPts val="4899"/>
              </a:lnSpc>
            </a:pPr>
            <a:r>
              <a:rPr lang="en-US" sz="3499">
                <a:solidFill>
                  <a:srgbClr val="000000"/>
                </a:solidFill>
                <a:latin typeface="Fredoka"/>
                <a:ea typeface="Fredoka"/>
                <a:cs typeface="Fredoka"/>
                <a:sym typeface="Fredoka"/>
              </a:rPr>
              <a:t>Distribusi Kategori Senyawa Berdasarkan Nilai pIC50</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888" r="0" b="-8888"/>
            </a:stretch>
          </a:blipFill>
        </p:spPr>
      </p:sp>
      <p:sp>
        <p:nvSpPr>
          <p:cNvPr name="Freeform 3" id="3"/>
          <p:cNvSpPr/>
          <p:nvPr/>
        </p:nvSpPr>
        <p:spPr>
          <a:xfrm flipH="false" flipV="false" rot="236070">
            <a:off x="-2500629" y="-1644312"/>
            <a:ext cx="5507484" cy="4440409"/>
          </a:xfrm>
          <a:custGeom>
            <a:avLst/>
            <a:gdLst/>
            <a:ahLst/>
            <a:cxnLst/>
            <a:rect r="r" b="b" t="t" l="l"/>
            <a:pathLst>
              <a:path h="4440409" w="5507484">
                <a:moveTo>
                  <a:pt x="0" y="0"/>
                </a:moveTo>
                <a:lnTo>
                  <a:pt x="5507484" y="0"/>
                </a:lnTo>
                <a:lnTo>
                  <a:pt x="5507484" y="4440409"/>
                </a:lnTo>
                <a:lnTo>
                  <a:pt x="0" y="444040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6392049">
            <a:off x="14133" y="-570237"/>
            <a:ext cx="1464880" cy="2703638"/>
          </a:xfrm>
          <a:custGeom>
            <a:avLst/>
            <a:gdLst/>
            <a:ahLst/>
            <a:cxnLst/>
            <a:rect r="r" b="b" t="t" l="l"/>
            <a:pathLst>
              <a:path h="2703638" w="1464880">
                <a:moveTo>
                  <a:pt x="0" y="0"/>
                </a:moveTo>
                <a:lnTo>
                  <a:pt x="1464881" y="0"/>
                </a:lnTo>
                <a:lnTo>
                  <a:pt x="1464881" y="2703638"/>
                </a:lnTo>
                <a:lnTo>
                  <a:pt x="0" y="270363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4310067">
            <a:off x="15037881" y="-1761697"/>
            <a:ext cx="5103628" cy="4114800"/>
          </a:xfrm>
          <a:custGeom>
            <a:avLst/>
            <a:gdLst/>
            <a:ahLst/>
            <a:cxnLst/>
            <a:rect r="r" b="b" t="t" l="l"/>
            <a:pathLst>
              <a:path h="4114800" w="5103628">
                <a:moveTo>
                  <a:pt x="0" y="0"/>
                </a:moveTo>
                <a:lnTo>
                  <a:pt x="5103628" y="0"/>
                </a:lnTo>
                <a:lnTo>
                  <a:pt x="5103628"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6" id="6"/>
          <p:cNvGrpSpPr/>
          <p:nvPr/>
        </p:nvGrpSpPr>
        <p:grpSpPr>
          <a:xfrm rot="0">
            <a:off x="3694599" y="3927022"/>
            <a:ext cx="6724995" cy="5505219"/>
            <a:chOff x="0" y="0"/>
            <a:chExt cx="2873321" cy="2352159"/>
          </a:xfrm>
        </p:grpSpPr>
        <p:sp>
          <p:nvSpPr>
            <p:cNvPr name="Freeform 7" id="7"/>
            <p:cNvSpPr/>
            <p:nvPr/>
          </p:nvSpPr>
          <p:spPr>
            <a:xfrm flipH="false" flipV="false" rot="0">
              <a:off x="0" y="0"/>
              <a:ext cx="2873321" cy="2352159"/>
            </a:xfrm>
            <a:custGeom>
              <a:avLst/>
              <a:gdLst/>
              <a:ahLst/>
              <a:cxnLst/>
              <a:rect r="r" b="b" t="t" l="l"/>
              <a:pathLst>
                <a:path h="2352159" w="2873321">
                  <a:moveTo>
                    <a:pt x="58712" y="0"/>
                  </a:moveTo>
                  <a:lnTo>
                    <a:pt x="2814609" y="0"/>
                  </a:lnTo>
                  <a:cubicBezTo>
                    <a:pt x="2847034" y="0"/>
                    <a:pt x="2873321" y="26286"/>
                    <a:pt x="2873321" y="58712"/>
                  </a:cubicBezTo>
                  <a:lnTo>
                    <a:pt x="2873321" y="2293447"/>
                  </a:lnTo>
                  <a:cubicBezTo>
                    <a:pt x="2873321" y="2325873"/>
                    <a:pt x="2847034" y="2352159"/>
                    <a:pt x="2814609" y="2352159"/>
                  </a:cubicBezTo>
                  <a:lnTo>
                    <a:pt x="58712" y="2352159"/>
                  </a:lnTo>
                  <a:cubicBezTo>
                    <a:pt x="43141" y="2352159"/>
                    <a:pt x="28207" y="2345974"/>
                    <a:pt x="17196" y="2334963"/>
                  </a:cubicBezTo>
                  <a:cubicBezTo>
                    <a:pt x="6186" y="2323952"/>
                    <a:pt x="0" y="2309019"/>
                    <a:pt x="0" y="2293447"/>
                  </a:cubicBezTo>
                  <a:lnTo>
                    <a:pt x="0" y="58712"/>
                  </a:lnTo>
                  <a:cubicBezTo>
                    <a:pt x="0" y="26286"/>
                    <a:pt x="26286" y="0"/>
                    <a:pt x="58712" y="0"/>
                  </a:cubicBezTo>
                  <a:close/>
                </a:path>
              </a:pathLst>
            </a:custGeom>
            <a:solidFill>
              <a:srgbClr val="E26F6F"/>
            </a:solidFill>
            <a:ln cap="rnd">
              <a:noFill/>
              <a:prstDash val="solid"/>
              <a:round/>
            </a:ln>
          </p:spPr>
        </p:sp>
        <p:sp>
          <p:nvSpPr>
            <p:cNvPr name="TextBox 8" id="8"/>
            <p:cNvSpPr txBox="true"/>
            <p:nvPr/>
          </p:nvSpPr>
          <p:spPr>
            <a:xfrm>
              <a:off x="0" y="-133350"/>
              <a:ext cx="2873321" cy="2485509"/>
            </a:xfrm>
            <a:prstGeom prst="rect">
              <a:avLst/>
            </a:prstGeom>
          </p:spPr>
          <p:txBody>
            <a:bodyPr anchor="ctr" rtlCol="false" tIns="43213" lIns="43213" bIns="43213" rIns="43213"/>
            <a:lstStyle/>
            <a:p>
              <a:pPr algn="ctr">
                <a:lnSpc>
                  <a:spcPts val="4200"/>
                </a:lnSpc>
                <a:spcBef>
                  <a:spcPct val="0"/>
                </a:spcBef>
              </a:pPr>
            </a:p>
          </p:txBody>
        </p:sp>
      </p:grpSp>
      <p:sp>
        <p:nvSpPr>
          <p:cNvPr name="Freeform 9" id="9"/>
          <p:cNvSpPr/>
          <p:nvPr/>
        </p:nvSpPr>
        <p:spPr>
          <a:xfrm flipH="false" flipV="false" rot="0">
            <a:off x="253113" y="2787078"/>
            <a:ext cx="3040564" cy="8001484"/>
          </a:xfrm>
          <a:custGeom>
            <a:avLst/>
            <a:gdLst/>
            <a:ahLst/>
            <a:cxnLst/>
            <a:rect r="r" b="b" t="t" l="l"/>
            <a:pathLst>
              <a:path h="8001484" w="3040564">
                <a:moveTo>
                  <a:pt x="0" y="0"/>
                </a:moveTo>
                <a:lnTo>
                  <a:pt x="3040564" y="0"/>
                </a:lnTo>
                <a:lnTo>
                  <a:pt x="3040564" y="8001484"/>
                </a:lnTo>
                <a:lnTo>
                  <a:pt x="0" y="800148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grpSp>
        <p:nvGrpSpPr>
          <p:cNvPr name="Group 10" id="10"/>
          <p:cNvGrpSpPr/>
          <p:nvPr/>
        </p:nvGrpSpPr>
        <p:grpSpPr>
          <a:xfrm rot="0">
            <a:off x="7057097" y="289427"/>
            <a:ext cx="4052180" cy="1307119"/>
            <a:chOff x="0" y="0"/>
            <a:chExt cx="5402906" cy="1742825"/>
          </a:xfrm>
        </p:grpSpPr>
        <p:sp>
          <p:nvSpPr>
            <p:cNvPr name="Freeform 11" id="11"/>
            <p:cNvSpPr/>
            <p:nvPr/>
          </p:nvSpPr>
          <p:spPr>
            <a:xfrm flipH="false" flipV="false" rot="0">
              <a:off x="3719763" y="59682"/>
              <a:ext cx="1683143" cy="1683143"/>
            </a:xfrm>
            <a:custGeom>
              <a:avLst/>
              <a:gdLst/>
              <a:ahLst/>
              <a:cxnLst/>
              <a:rect r="r" b="b" t="t" l="l"/>
              <a:pathLst>
                <a:path h="1683143" w="1683143">
                  <a:moveTo>
                    <a:pt x="0" y="0"/>
                  </a:moveTo>
                  <a:lnTo>
                    <a:pt x="1683143" y="0"/>
                  </a:lnTo>
                  <a:lnTo>
                    <a:pt x="1683143" y="1683143"/>
                  </a:lnTo>
                  <a:lnTo>
                    <a:pt x="0" y="1683143"/>
                  </a:lnTo>
                  <a:lnTo>
                    <a:pt x="0" y="0"/>
                  </a:lnTo>
                  <a:close/>
                </a:path>
              </a:pathLst>
            </a:custGeom>
            <a:blipFill>
              <a:blip r:embed="rId11"/>
              <a:stretch>
                <a:fillRect l="0" t="0" r="0" b="0"/>
              </a:stretch>
            </a:blipFill>
          </p:spPr>
        </p:sp>
        <p:sp>
          <p:nvSpPr>
            <p:cNvPr name="Freeform 12" id="12"/>
            <p:cNvSpPr/>
            <p:nvPr/>
          </p:nvSpPr>
          <p:spPr>
            <a:xfrm flipH="false" flipV="false" rot="0">
              <a:off x="0" y="0"/>
              <a:ext cx="1742825" cy="1742825"/>
            </a:xfrm>
            <a:custGeom>
              <a:avLst/>
              <a:gdLst/>
              <a:ahLst/>
              <a:cxnLst/>
              <a:rect r="r" b="b" t="t" l="l"/>
              <a:pathLst>
                <a:path h="1742825" w="1742825">
                  <a:moveTo>
                    <a:pt x="0" y="0"/>
                  </a:moveTo>
                  <a:lnTo>
                    <a:pt x="1742825" y="0"/>
                  </a:lnTo>
                  <a:lnTo>
                    <a:pt x="1742825" y="1742825"/>
                  </a:lnTo>
                  <a:lnTo>
                    <a:pt x="0" y="1742825"/>
                  </a:lnTo>
                  <a:lnTo>
                    <a:pt x="0" y="0"/>
                  </a:lnTo>
                  <a:close/>
                </a:path>
              </a:pathLst>
            </a:custGeom>
            <a:blipFill>
              <a:blip r:embed="rId12"/>
              <a:stretch>
                <a:fillRect l="0" t="0" r="0" b="0"/>
              </a:stretch>
            </a:blipFill>
          </p:spPr>
        </p:sp>
        <p:sp>
          <p:nvSpPr>
            <p:cNvPr name="Freeform 13" id="13"/>
            <p:cNvSpPr/>
            <p:nvPr/>
          </p:nvSpPr>
          <p:spPr>
            <a:xfrm flipH="false" flipV="false" rot="0">
              <a:off x="1905756" y="59682"/>
              <a:ext cx="1683143" cy="1683143"/>
            </a:xfrm>
            <a:custGeom>
              <a:avLst/>
              <a:gdLst/>
              <a:ahLst/>
              <a:cxnLst/>
              <a:rect r="r" b="b" t="t" l="l"/>
              <a:pathLst>
                <a:path h="1683143" w="1683143">
                  <a:moveTo>
                    <a:pt x="0" y="0"/>
                  </a:moveTo>
                  <a:lnTo>
                    <a:pt x="1683143" y="0"/>
                  </a:lnTo>
                  <a:lnTo>
                    <a:pt x="1683143" y="1683143"/>
                  </a:lnTo>
                  <a:lnTo>
                    <a:pt x="0" y="1683143"/>
                  </a:lnTo>
                  <a:lnTo>
                    <a:pt x="0" y="0"/>
                  </a:lnTo>
                  <a:close/>
                </a:path>
              </a:pathLst>
            </a:custGeom>
            <a:blipFill>
              <a:blip r:embed="rId13"/>
              <a:stretch>
                <a:fillRect l="0" t="0" r="0" b="0"/>
              </a:stretch>
            </a:blipFill>
          </p:spPr>
        </p:sp>
      </p:grpSp>
      <p:grpSp>
        <p:nvGrpSpPr>
          <p:cNvPr name="Group 14" id="14"/>
          <p:cNvGrpSpPr/>
          <p:nvPr/>
        </p:nvGrpSpPr>
        <p:grpSpPr>
          <a:xfrm rot="0">
            <a:off x="6888832" y="1674573"/>
            <a:ext cx="4220445" cy="93400"/>
            <a:chOff x="0" y="0"/>
            <a:chExt cx="1359189" cy="30079"/>
          </a:xfrm>
        </p:grpSpPr>
        <p:sp>
          <p:nvSpPr>
            <p:cNvPr name="Freeform 15" id="15"/>
            <p:cNvSpPr/>
            <p:nvPr/>
          </p:nvSpPr>
          <p:spPr>
            <a:xfrm flipH="false" flipV="false" rot="0">
              <a:off x="0" y="0"/>
              <a:ext cx="1359189" cy="30079"/>
            </a:xfrm>
            <a:custGeom>
              <a:avLst/>
              <a:gdLst/>
              <a:ahLst/>
              <a:cxnLst/>
              <a:rect r="r" b="b" t="t" l="l"/>
              <a:pathLst>
                <a:path h="30079" w="1359189">
                  <a:moveTo>
                    <a:pt x="0" y="0"/>
                  </a:moveTo>
                  <a:lnTo>
                    <a:pt x="1359189" y="0"/>
                  </a:lnTo>
                  <a:lnTo>
                    <a:pt x="1359189" y="30079"/>
                  </a:lnTo>
                  <a:lnTo>
                    <a:pt x="0" y="30079"/>
                  </a:lnTo>
                  <a:close/>
                </a:path>
              </a:pathLst>
            </a:custGeom>
            <a:solidFill>
              <a:srgbClr val="F9B314"/>
            </a:solidFill>
          </p:spPr>
        </p:sp>
        <p:sp>
          <p:nvSpPr>
            <p:cNvPr name="TextBox 16" id="16"/>
            <p:cNvSpPr txBox="true"/>
            <p:nvPr/>
          </p:nvSpPr>
          <p:spPr>
            <a:xfrm>
              <a:off x="0" y="-38100"/>
              <a:ext cx="1359189" cy="68179"/>
            </a:xfrm>
            <a:prstGeom prst="rect">
              <a:avLst/>
            </a:prstGeom>
          </p:spPr>
          <p:txBody>
            <a:bodyPr anchor="ctr" rtlCol="false" tIns="50800" lIns="50800" bIns="50800" rIns="50800"/>
            <a:lstStyle/>
            <a:p>
              <a:pPr algn="ctr">
                <a:lnSpc>
                  <a:spcPts val="2659"/>
                </a:lnSpc>
                <a:spcBef>
                  <a:spcPct val="0"/>
                </a:spcBef>
              </a:pPr>
            </a:p>
          </p:txBody>
        </p:sp>
      </p:grpSp>
      <p:sp>
        <p:nvSpPr>
          <p:cNvPr name="Freeform 17" id="17"/>
          <p:cNvSpPr/>
          <p:nvPr/>
        </p:nvSpPr>
        <p:spPr>
          <a:xfrm flipH="false" flipV="false" rot="0">
            <a:off x="10819644" y="3528479"/>
            <a:ext cx="7176864" cy="5729821"/>
          </a:xfrm>
          <a:custGeom>
            <a:avLst/>
            <a:gdLst/>
            <a:ahLst/>
            <a:cxnLst/>
            <a:rect r="r" b="b" t="t" l="l"/>
            <a:pathLst>
              <a:path h="5729821" w="7176864">
                <a:moveTo>
                  <a:pt x="0" y="0"/>
                </a:moveTo>
                <a:lnTo>
                  <a:pt x="7176864" y="0"/>
                </a:lnTo>
                <a:lnTo>
                  <a:pt x="7176864" y="5729821"/>
                </a:lnTo>
                <a:lnTo>
                  <a:pt x="0" y="5729821"/>
                </a:lnTo>
                <a:lnTo>
                  <a:pt x="0" y="0"/>
                </a:lnTo>
                <a:close/>
              </a:path>
            </a:pathLst>
          </a:custGeom>
          <a:blipFill>
            <a:blip r:embed="rId14"/>
            <a:stretch>
              <a:fillRect l="0" t="0" r="0" b="0"/>
            </a:stretch>
          </a:blipFill>
        </p:spPr>
      </p:sp>
      <p:sp>
        <p:nvSpPr>
          <p:cNvPr name="TextBox 18" id="18"/>
          <p:cNvSpPr txBox="true"/>
          <p:nvPr/>
        </p:nvSpPr>
        <p:spPr>
          <a:xfrm rot="0">
            <a:off x="3941353" y="4494912"/>
            <a:ext cx="6230615" cy="4312290"/>
          </a:xfrm>
          <a:prstGeom prst="rect">
            <a:avLst/>
          </a:prstGeom>
        </p:spPr>
        <p:txBody>
          <a:bodyPr anchor="t" rtlCol="false" tIns="0" lIns="0" bIns="0" rIns="0">
            <a:spAutoFit/>
          </a:bodyPr>
          <a:lstStyle/>
          <a:p>
            <a:pPr algn="ctr" marL="588216" indent="-294108" lvl="1">
              <a:lnSpc>
                <a:spcPts val="3814"/>
              </a:lnSpc>
              <a:buFont typeface="Arial"/>
              <a:buChar char="•"/>
            </a:pPr>
            <a:r>
              <a:rPr lang="en-US" sz="2724">
                <a:solidFill>
                  <a:srgbClr val="000000"/>
                </a:solidFill>
                <a:latin typeface="Dreaming Outloud Sans Alt"/>
                <a:ea typeface="Dreaming Outloud Sans Alt"/>
                <a:cs typeface="Dreaming Outloud Sans Alt"/>
                <a:sym typeface="Dreaming Outloud Sans Alt"/>
              </a:rPr>
              <a:t>Plot sebar menunjukkan senyawa aktif umumnya memiliki MW (&gt;400) dan LogP (4-6) yang lebih tinggi, sedangkan senyawa tidak aktif lebih bervariasi.</a:t>
            </a:r>
          </a:p>
          <a:p>
            <a:pPr algn="ctr" marL="588216" indent="-294108" lvl="1">
              <a:lnSpc>
                <a:spcPts val="3814"/>
              </a:lnSpc>
              <a:buFont typeface="Arial"/>
              <a:buChar char="•"/>
            </a:pPr>
            <a:r>
              <a:rPr lang="en-US" sz="2724">
                <a:solidFill>
                  <a:srgbClr val="000000"/>
                </a:solidFill>
                <a:latin typeface="Dreaming Outloud Sans Alt"/>
                <a:ea typeface="Dreaming Outloud Sans Alt"/>
                <a:cs typeface="Dreaming Outloud Sans Alt"/>
                <a:sym typeface="Dreaming Outloud Sans Alt"/>
              </a:rPr>
              <a:t>Ukuran simbol mewakili nilai pIC50, menghubungkan aktivitas biologis yang lebih tinggi dengan MW dan LogP yang lebih besar.</a:t>
            </a:r>
          </a:p>
        </p:txBody>
      </p:sp>
      <p:sp>
        <p:nvSpPr>
          <p:cNvPr name="TextBox 19" id="19"/>
          <p:cNvSpPr txBox="true"/>
          <p:nvPr/>
        </p:nvSpPr>
        <p:spPr>
          <a:xfrm rot="0">
            <a:off x="3623439" y="2146482"/>
            <a:ext cx="9489421" cy="1170940"/>
          </a:xfrm>
          <a:prstGeom prst="rect">
            <a:avLst/>
          </a:prstGeom>
        </p:spPr>
        <p:txBody>
          <a:bodyPr anchor="t" rtlCol="false" tIns="0" lIns="0" bIns="0" rIns="0">
            <a:spAutoFit/>
          </a:bodyPr>
          <a:lstStyle/>
          <a:p>
            <a:pPr algn="ctr">
              <a:lnSpc>
                <a:spcPts val="4480"/>
              </a:lnSpc>
            </a:pPr>
            <a:r>
              <a:rPr lang="en-US" sz="3200">
                <a:solidFill>
                  <a:srgbClr val="000000"/>
                </a:solidFill>
                <a:latin typeface="Fredoka"/>
                <a:ea typeface="Fredoka"/>
                <a:cs typeface="Fredoka"/>
                <a:sym typeface="Fredoka"/>
              </a:rPr>
              <a:t>Hubungan antara Berat Molekul</a:t>
            </a:r>
          </a:p>
          <a:p>
            <a:pPr algn="ctr">
              <a:lnSpc>
                <a:spcPts val="5040"/>
              </a:lnSpc>
            </a:pPr>
            <a:r>
              <a:rPr lang="en-US" sz="3600">
                <a:solidFill>
                  <a:srgbClr val="000000"/>
                </a:solidFill>
                <a:latin typeface="Fredoka"/>
                <a:ea typeface="Fredoka"/>
                <a:cs typeface="Fredoka"/>
                <a:sym typeface="Fredoka"/>
              </a:rPr>
              <a:t> (MW) dan LogP</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888" r="0" b="-8888"/>
            </a:stretch>
          </a:blipFill>
        </p:spPr>
      </p:sp>
      <p:sp>
        <p:nvSpPr>
          <p:cNvPr name="Freeform 3" id="3"/>
          <p:cNvSpPr/>
          <p:nvPr/>
        </p:nvSpPr>
        <p:spPr>
          <a:xfrm flipH="false" flipV="false" rot="4310067">
            <a:off x="15037881" y="-1761697"/>
            <a:ext cx="5103628" cy="4114800"/>
          </a:xfrm>
          <a:custGeom>
            <a:avLst/>
            <a:gdLst/>
            <a:ahLst/>
            <a:cxnLst/>
            <a:rect r="r" b="b" t="t" l="l"/>
            <a:pathLst>
              <a:path h="4114800" w="5103628">
                <a:moveTo>
                  <a:pt x="0" y="0"/>
                </a:moveTo>
                <a:lnTo>
                  <a:pt x="5103628" y="0"/>
                </a:lnTo>
                <a:lnTo>
                  <a:pt x="5103628"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41786" y="0"/>
            <a:ext cx="4052180" cy="1307119"/>
            <a:chOff x="0" y="0"/>
            <a:chExt cx="5402906" cy="1742825"/>
          </a:xfrm>
        </p:grpSpPr>
        <p:sp>
          <p:nvSpPr>
            <p:cNvPr name="Freeform 5" id="5"/>
            <p:cNvSpPr/>
            <p:nvPr/>
          </p:nvSpPr>
          <p:spPr>
            <a:xfrm flipH="false" flipV="false" rot="0">
              <a:off x="3719763" y="59682"/>
              <a:ext cx="1683143" cy="1683143"/>
            </a:xfrm>
            <a:custGeom>
              <a:avLst/>
              <a:gdLst/>
              <a:ahLst/>
              <a:cxnLst/>
              <a:rect r="r" b="b" t="t" l="l"/>
              <a:pathLst>
                <a:path h="1683143" w="1683143">
                  <a:moveTo>
                    <a:pt x="0" y="0"/>
                  </a:moveTo>
                  <a:lnTo>
                    <a:pt x="1683143" y="0"/>
                  </a:lnTo>
                  <a:lnTo>
                    <a:pt x="1683143" y="1683143"/>
                  </a:lnTo>
                  <a:lnTo>
                    <a:pt x="0" y="1683143"/>
                  </a:lnTo>
                  <a:lnTo>
                    <a:pt x="0" y="0"/>
                  </a:lnTo>
                  <a:close/>
                </a:path>
              </a:pathLst>
            </a:custGeom>
            <a:blipFill>
              <a:blip r:embed="rId5"/>
              <a:stretch>
                <a:fillRect l="0" t="0" r="0" b="0"/>
              </a:stretch>
            </a:blipFill>
          </p:spPr>
        </p:sp>
        <p:sp>
          <p:nvSpPr>
            <p:cNvPr name="Freeform 6" id="6"/>
            <p:cNvSpPr/>
            <p:nvPr/>
          </p:nvSpPr>
          <p:spPr>
            <a:xfrm flipH="false" flipV="false" rot="0">
              <a:off x="0" y="0"/>
              <a:ext cx="1742825" cy="1742825"/>
            </a:xfrm>
            <a:custGeom>
              <a:avLst/>
              <a:gdLst/>
              <a:ahLst/>
              <a:cxnLst/>
              <a:rect r="r" b="b" t="t" l="l"/>
              <a:pathLst>
                <a:path h="1742825" w="1742825">
                  <a:moveTo>
                    <a:pt x="0" y="0"/>
                  </a:moveTo>
                  <a:lnTo>
                    <a:pt x="1742825" y="0"/>
                  </a:lnTo>
                  <a:lnTo>
                    <a:pt x="1742825" y="1742825"/>
                  </a:lnTo>
                  <a:lnTo>
                    <a:pt x="0" y="1742825"/>
                  </a:lnTo>
                  <a:lnTo>
                    <a:pt x="0" y="0"/>
                  </a:lnTo>
                  <a:close/>
                </a:path>
              </a:pathLst>
            </a:custGeom>
            <a:blipFill>
              <a:blip r:embed="rId6"/>
              <a:stretch>
                <a:fillRect l="0" t="0" r="0" b="0"/>
              </a:stretch>
            </a:blipFill>
          </p:spPr>
        </p:sp>
        <p:sp>
          <p:nvSpPr>
            <p:cNvPr name="Freeform 7" id="7"/>
            <p:cNvSpPr/>
            <p:nvPr/>
          </p:nvSpPr>
          <p:spPr>
            <a:xfrm flipH="false" flipV="false" rot="0">
              <a:off x="1905756" y="59682"/>
              <a:ext cx="1683143" cy="1683143"/>
            </a:xfrm>
            <a:custGeom>
              <a:avLst/>
              <a:gdLst/>
              <a:ahLst/>
              <a:cxnLst/>
              <a:rect r="r" b="b" t="t" l="l"/>
              <a:pathLst>
                <a:path h="1683143" w="1683143">
                  <a:moveTo>
                    <a:pt x="0" y="0"/>
                  </a:moveTo>
                  <a:lnTo>
                    <a:pt x="1683143" y="0"/>
                  </a:lnTo>
                  <a:lnTo>
                    <a:pt x="1683143" y="1683143"/>
                  </a:lnTo>
                  <a:lnTo>
                    <a:pt x="0" y="1683143"/>
                  </a:lnTo>
                  <a:lnTo>
                    <a:pt x="0" y="0"/>
                  </a:lnTo>
                  <a:close/>
                </a:path>
              </a:pathLst>
            </a:custGeom>
            <a:blipFill>
              <a:blip r:embed="rId7"/>
              <a:stretch>
                <a:fillRect l="0" t="0" r="0" b="0"/>
              </a:stretch>
            </a:blipFill>
          </p:spPr>
        </p:sp>
      </p:grpSp>
      <p:grpSp>
        <p:nvGrpSpPr>
          <p:cNvPr name="Group 8" id="8"/>
          <p:cNvGrpSpPr/>
          <p:nvPr/>
        </p:nvGrpSpPr>
        <p:grpSpPr>
          <a:xfrm rot="0">
            <a:off x="7033778" y="1307119"/>
            <a:ext cx="4220445" cy="93400"/>
            <a:chOff x="0" y="0"/>
            <a:chExt cx="1359189" cy="30079"/>
          </a:xfrm>
        </p:grpSpPr>
        <p:sp>
          <p:nvSpPr>
            <p:cNvPr name="Freeform 9" id="9"/>
            <p:cNvSpPr/>
            <p:nvPr/>
          </p:nvSpPr>
          <p:spPr>
            <a:xfrm flipH="false" flipV="false" rot="0">
              <a:off x="0" y="0"/>
              <a:ext cx="1359189" cy="30079"/>
            </a:xfrm>
            <a:custGeom>
              <a:avLst/>
              <a:gdLst/>
              <a:ahLst/>
              <a:cxnLst/>
              <a:rect r="r" b="b" t="t" l="l"/>
              <a:pathLst>
                <a:path h="30079" w="1359189">
                  <a:moveTo>
                    <a:pt x="0" y="0"/>
                  </a:moveTo>
                  <a:lnTo>
                    <a:pt x="1359189" y="0"/>
                  </a:lnTo>
                  <a:lnTo>
                    <a:pt x="1359189" y="30079"/>
                  </a:lnTo>
                  <a:lnTo>
                    <a:pt x="0" y="30079"/>
                  </a:lnTo>
                  <a:close/>
                </a:path>
              </a:pathLst>
            </a:custGeom>
            <a:solidFill>
              <a:srgbClr val="F9B314"/>
            </a:solidFill>
          </p:spPr>
        </p:sp>
        <p:sp>
          <p:nvSpPr>
            <p:cNvPr name="TextBox 10" id="10"/>
            <p:cNvSpPr txBox="true"/>
            <p:nvPr/>
          </p:nvSpPr>
          <p:spPr>
            <a:xfrm>
              <a:off x="0" y="-38100"/>
              <a:ext cx="1359189" cy="68179"/>
            </a:xfrm>
            <a:prstGeom prst="rect">
              <a:avLst/>
            </a:prstGeom>
          </p:spPr>
          <p:txBody>
            <a:bodyPr anchor="ctr" rtlCol="false" tIns="50800" lIns="50800" bIns="50800" rIns="50800"/>
            <a:lstStyle/>
            <a:p>
              <a:pPr algn="ctr">
                <a:lnSpc>
                  <a:spcPts val="2659"/>
                </a:lnSpc>
                <a:spcBef>
                  <a:spcPct val="0"/>
                </a:spcBef>
              </a:pPr>
            </a:p>
          </p:txBody>
        </p:sp>
      </p:grpSp>
      <p:sp>
        <p:nvSpPr>
          <p:cNvPr name="Freeform 11" id="11"/>
          <p:cNvSpPr/>
          <p:nvPr/>
        </p:nvSpPr>
        <p:spPr>
          <a:xfrm flipH="false" flipV="false" rot="0">
            <a:off x="1364116" y="1812274"/>
            <a:ext cx="4097684" cy="4114443"/>
          </a:xfrm>
          <a:custGeom>
            <a:avLst/>
            <a:gdLst/>
            <a:ahLst/>
            <a:cxnLst/>
            <a:rect r="r" b="b" t="t" l="l"/>
            <a:pathLst>
              <a:path h="4114443" w="4097684">
                <a:moveTo>
                  <a:pt x="0" y="0"/>
                </a:moveTo>
                <a:lnTo>
                  <a:pt x="4097684" y="0"/>
                </a:lnTo>
                <a:lnTo>
                  <a:pt x="4097684" y="4114444"/>
                </a:lnTo>
                <a:lnTo>
                  <a:pt x="0" y="4114444"/>
                </a:lnTo>
                <a:lnTo>
                  <a:pt x="0" y="0"/>
                </a:lnTo>
                <a:close/>
              </a:path>
            </a:pathLst>
          </a:custGeom>
          <a:blipFill>
            <a:blip r:embed="rId8"/>
            <a:stretch>
              <a:fillRect l="0" t="0" r="0" b="0"/>
            </a:stretch>
          </a:blipFill>
        </p:spPr>
      </p:sp>
      <p:sp>
        <p:nvSpPr>
          <p:cNvPr name="Freeform 12" id="12"/>
          <p:cNvSpPr/>
          <p:nvPr/>
        </p:nvSpPr>
        <p:spPr>
          <a:xfrm flipH="false" flipV="false" rot="0">
            <a:off x="7246867" y="1887164"/>
            <a:ext cx="4007355" cy="3888560"/>
          </a:xfrm>
          <a:custGeom>
            <a:avLst/>
            <a:gdLst/>
            <a:ahLst/>
            <a:cxnLst/>
            <a:rect r="r" b="b" t="t" l="l"/>
            <a:pathLst>
              <a:path h="3888560" w="4007355">
                <a:moveTo>
                  <a:pt x="0" y="0"/>
                </a:moveTo>
                <a:lnTo>
                  <a:pt x="4007355" y="0"/>
                </a:lnTo>
                <a:lnTo>
                  <a:pt x="4007355" y="3888559"/>
                </a:lnTo>
                <a:lnTo>
                  <a:pt x="0" y="3888559"/>
                </a:lnTo>
                <a:lnTo>
                  <a:pt x="0" y="0"/>
                </a:lnTo>
                <a:close/>
              </a:path>
            </a:pathLst>
          </a:custGeom>
          <a:blipFill>
            <a:blip r:embed="rId9"/>
            <a:stretch>
              <a:fillRect l="0" t="0" r="0" b="0"/>
            </a:stretch>
          </a:blipFill>
        </p:spPr>
      </p:sp>
      <p:sp>
        <p:nvSpPr>
          <p:cNvPr name="Freeform 13" id="13"/>
          <p:cNvSpPr/>
          <p:nvPr/>
        </p:nvSpPr>
        <p:spPr>
          <a:xfrm flipH="false" flipV="false" rot="0">
            <a:off x="12654989" y="1794030"/>
            <a:ext cx="3965475" cy="3981694"/>
          </a:xfrm>
          <a:custGeom>
            <a:avLst/>
            <a:gdLst/>
            <a:ahLst/>
            <a:cxnLst/>
            <a:rect r="r" b="b" t="t" l="l"/>
            <a:pathLst>
              <a:path h="3981694" w="3965475">
                <a:moveTo>
                  <a:pt x="0" y="0"/>
                </a:moveTo>
                <a:lnTo>
                  <a:pt x="3965476" y="0"/>
                </a:lnTo>
                <a:lnTo>
                  <a:pt x="3965476" y="3981693"/>
                </a:lnTo>
                <a:lnTo>
                  <a:pt x="0" y="3981693"/>
                </a:lnTo>
                <a:lnTo>
                  <a:pt x="0" y="0"/>
                </a:lnTo>
                <a:close/>
              </a:path>
            </a:pathLst>
          </a:custGeom>
          <a:blipFill>
            <a:blip r:embed="rId10"/>
            <a:stretch>
              <a:fillRect l="0" t="0" r="0" b="0"/>
            </a:stretch>
          </a:blipFill>
        </p:spPr>
      </p:sp>
      <p:sp>
        <p:nvSpPr>
          <p:cNvPr name="Freeform 14" id="14"/>
          <p:cNvSpPr/>
          <p:nvPr/>
        </p:nvSpPr>
        <p:spPr>
          <a:xfrm flipH="false" flipV="false" rot="0">
            <a:off x="4705966" y="6128094"/>
            <a:ext cx="4010465" cy="3922586"/>
          </a:xfrm>
          <a:custGeom>
            <a:avLst/>
            <a:gdLst/>
            <a:ahLst/>
            <a:cxnLst/>
            <a:rect r="r" b="b" t="t" l="l"/>
            <a:pathLst>
              <a:path h="3922586" w="4010465">
                <a:moveTo>
                  <a:pt x="0" y="0"/>
                </a:moveTo>
                <a:lnTo>
                  <a:pt x="4010465" y="0"/>
                </a:lnTo>
                <a:lnTo>
                  <a:pt x="4010465" y="3922586"/>
                </a:lnTo>
                <a:lnTo>
                  <a:pt x="0" y="3922586"/>
                </a:lnTo>
                <a:lnTo>
                  <a:pt x="0" y="0"/>
                </a:lnTo>
                <a:close/>
              </a:path>
            </a:pathLst>
          </a:custGeom>
          <a:blipFill>
            <a:blip r:embed="rId11"/>
            <a:stretch>
              <a:fillRect l="0" t="0" r="0" b="0"/>
            </a:stretch>
          </a:blipFill>
        </p:spPr>
      </p:sp>
      <p:sp>
        <p:nvSpPr>
          <p:cNvPr name="Freeform 15" id="15"/>
          <p:cNvSpPr/>
          <p:nvPr/>
        </p:nvSpPr>
        <p:spPr>
          <a:xfrm flipH="false" flipV="false" rot="0">
            <a:off x="9999230" y="6055595"/>
            <a:ext cx="4125574" cy="4067584"/>
          </a:xfrm>
          <a:custGeom>
            <a:avLst/>
            <a:gdLst/>
            <a:ahLst/>
            <a:cxnLst/>
            <a:rect r="r" b="b" t="t" l="l"/>
            <a:pathLst>
              <a:path h="4067584" w="4125574">
                <a:moveTo>
                  <a:pt x="0" y="0"/>
                </a:moveTo>
                <a:lnTo>
                  <a:pt x="4125574" y="0"/>
                </a:lnTo>
                <a:lnTo>
                  <a:pt x="4125574" y="4067584"/>
                </a:lnTo>
                <a:lnTo>
                  <a:pt x="0" y="4067584"/>
                </a:lnTo>
                <a:lnTo>
                  <a:pt x="0" y="0"/>
                </a:lnTo>
                <a:close/>
              </a:path>
            </a:pathLst>
          </a:custGeom>
          <a:blipFill>
            <a:blip r:embed="rId12"/>
            <a:stretch>
              <a:fillRect l="0" t="0" r="0" b="0"/>
            </a:stretch>
          </a:blipFill>
        </p:spPr>
      </p:sp>
      <p:sp>
        <p:nvSpPr>
          <p:cNvPr name="TextBox 16" id="16"/>
          <p:cNvSpPr txBox="true"/>
          <p:nvPr/>
        </p:nvSpPr>
        <p:spPr>
          <a:xfrm rot="0">
            <a:off x="4093965" y="-28267"/>
            <a:ext cx="10955415" cy="1335386"/>
          </a:xfrm>
          <a:prstGeom prst="rect">
            <a:avLst/>
          </a:prstGeom>
        </p:spPr>
        <p:txBody>
          <a:bodyPr anchor="t" rtlCol="false" tIns="0" lIns="0" bIns="0" rIns="0">
            <a:spAutoFit/>
          </a:bodyPr>
          <a:lstStyle/>
          <a:p>
            <a:pPr algn="ctr">
              <a:lnSpc>
                <a:spcPts val="10921"/>
              </a:lnSpc>
            </a:pPr>
            <a:r>
              <a:rPr lang="en-US" sz="7800">
                <a:solidFill>
                  <a:srgbClr val="000000"/>
                </a:solidFill>
                <a:latin typeface="Fredoka"/>
                <a:ea typeface="Fredoka"/>
                <a:cs typeface="Fredoka"/>
                <a:sym typeface="Fredoka"/>
              </a:rPr>
              <a:t>Distribusi Boxplot</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888" r="0" b="-8888"/>
            </a:stretch>
          </a:blipFill>
        </p:spPr>
      </p:sp>
      <p:sp>
        <p:nvSpPr>
          <p:cNvPr name="Freeform 3" id="3"/>
          <p:cNvSpPr/>
          <p:nvPr/>
        </p:nvSpPr>
        <p:spPr>
          <a:xfrm flipH="false" flipV="false" rot="-6498027">
            <a:off x="-1592178" y="8228057"/>
            <a:ext cx="4199421" cy="3385783"/>
          </a:xfrm>
          <a:custGeom>
            <a:avLst/>
            <a:gdLst/>
            <a:ahLst/>
            <a:cxnLst/>
            <a:rect r="r" b="b" t="t" l="l"/>
            <a:pathLst>
              <a:path h="3385783" w="4199421">
                <a:moveTo>
                  <a:pt x="0" y="0"/>
                </a:moveTo>
                <a:lnTo>
                  <a:pt x="4199421" y="0"/>
                </a:lnTo>
                <a:lnTo>
                  <a:pt x="4199421" y="3385783"/>
                </a:lnTo>
                <a:lnTo>
                  <a:pt x="0" y="338578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3088930">
            <a:off x="-3318145" y="-1577291"/>
            <a:ext cx="5507484" cy="4440409"/>
          </a:xfrm>
          <a:custGeom>
            <a:avLst/>
            <a:gdLst/>
            <a:ahLst/>
            <a:cxnLst/>
            <a:rect r="r" b="b" t="t" l="l"/>
            <a:pathLst>
              <a:path h="4440409" w="5507484">
                <a:moveTo>
                  <a:pt x="0" y="0"/>
                </a:moveTo>
                <a:lnTo>
                  <a:pt x="5507483" y="0"/>
                </a:lnTo>
                <a:lnTo>
                  <a:pt x="5507483" y="4440409"/>
                </a:lnTo>
                <a:lnTo>
                  <a:pt x="0" y="444040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5924385">
            <a:off x="-41458" y="-756775"/>
            <a:ext cx="1350980" cy="2493420"/>
          </a:xfrm>
          <a:custGeom>
            <a:avLst/>
            <a:gdLst/>
            <a:ahLst/>
            <a:cxnLst/>
            <a:rect r="r" b="b" t="t" l="l"/>
            <a:pathLst>
              <a:path h="2493420" w="1350980">
                <a:moveTo>
                  <a:pt x="0" y="0"/>
                </a:moveTo>
                <a:lnTo>
                  <a:pt x="1350980" y="0"/>
                </a:lnTo>
                <a:lnTo>
                  <a:pt x="1350980" y="2493420"/>
                </a:lnTo>
                <a:lnTo>
                  <a:pt x="0" y="249342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6" id="6"/>
          <p:cNvGrpSpPr/>
          <p:nvPr/>
        </p:nvGrpSpPr>
        <p:grpSpPr>
          <a:xfrm rot="0">
            <a:off x="15109776" y="-2599112"/>
            <a:ext cx="5792766" cy="14563213"/>
            <a:chOff x="0" y="0"/>
            <a:chExt cx="7723688" cy="19417617"/>
          </a:xfrm>
        </p:grpSpPr>
        <p:sp>
          <p:nvSpPr>
            <p:cNvPr name="Freeform 7" id="7"/>
            <p:cNvSpPr/>
            <p:nvPr/>
          </p:nvSpPr>
          <p:spPr>
            <a:xfrm flipH="false" flipV="false" rot="-641280">
              <a:off x="469121" y="13347792"/>
              <a:ext cx="6804837" cy="5486400"/>
            </a:xfrm>
            <a:custGeom>
              <a:avLst/>
              <a:gdLst/>
              <a:ahLst/>
              <a:cxnLst/>
              <a:rect r="r" b="b" t="t" l="l"/>
              <a:pathLst>
                <a:path h="5486400" w="6804837">
                  <a:moveTo>
                    <a:pt x="0" y="0"/>
                  </a:moveTo>
                  <a:lnTo>
                    <a:pt x="6804837" y="0"/>
                  </a:lnTo>
                  <a:lnTo>
                    <a:pt x="6804837" y="5486400"/>
                  </a:lnTo>
                  <a:lnTo>
                    <a:pt x="0" y="548640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8" id="8"/>
            <p:cNvSpPr/>
            <p:nvPr/>
          </p:nvSpPr>
          <p:spPr>
            <a:xfrm flipH="false" flipV="false" rot="4186786">
              <a:off x="469121" y="1397662"/>
              <a:ext cx="6804837" cy="5486400"/>
            </a:xfrm>
            <a:custGeom>
              <a:avLst/>
              <a:gdLst/>
              <a:ahLst/>
              <a:cxnLst/>
              <a:rect r="r" b="b" t="t" l="l"/>
              <a:pathLst>
                <a:path h="5486400" w="6804837">
                  <a:moveTo>
                    <a:pt x="0" y="0"/>
                  </a:moveTo>
                  <a:lnTo>
                    <a:pt x="6804837" y="0"/>
                  </a:lnTo>
                  <a:lnTo>
                    <a:pt x="6804837" y="5486400"/>
                  </a:lnTo>
                  <a:lnTo>
                    <a:pt x="0" y="548640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9" id="9"/>
            <p:cNvSpPr/>
            <p:nvPr/>
          </p:nvSpPr>
          <p:spPr>
            <a:xfrm flipH="false" flipV="false" rot="-4149154">
              <a:off x="1434346" y="13185887"/>
              <a:ext cx="2654508" cy="4899260"/>
            </a:xfrm>
            <a:custGeom>
              <a:avLst/>
              <a:gdLst/>
              <a:ahLst/>
              <a:cxnLst/>
              <a:rect r="r" b="b" t="t" l="l"/>
              <a:pathLst>
                <a:path h="4899260" w="2654508">
                  <a:moveTo>
                    <a:pt x="0" y="0"/>
                  </a:moveTo>
                  <a:lnTo>
                    <a:pt x="2654508" y="0"/>
                  </a:lnTo>
                  <a:lnTo>
                    <a:pt x="2654508" y="4899260"/>
                  </a:lnTo>
                  <a:lnTo>
                    <a:pt x="0" y="4899260"/>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grpSp>
      <p:grpSp>
        <p:nvGrpSpPr>
          <p:cNvPr name="Group 10" id="10"/>
          <p:cNvGrpSpPr/>
          <p:nvPr/>
        </p:nvGrpSpPr>
        <p:grpSpPr>
          <a:xfrm rot="0">
            <a:off x="7057097" y="289427"/>
            <a:ext cx="4052180" cy="1307119"/>
            <a:chOff x="0" y="0"/>
            <a:chExt cx="5402906" cy="1742825"/>
          </a:xfrm>
        </p:grpSpPr>
        <p:sp>
          <p:nvSpPr>
            <p:cNvPr name="Freeform 11" id="11"/>
            <p:cNvSpPr/>
            <p:nvPr/>
          </p:nvSpPr>
          <p:spPr>
            <a:xfrm flipH="false" flipV="false" rot="0">
              <a:off x="3719763" y="59682"/>
              <a:ext cx="1683143" cy="1683143"/>
            </a:xfrm>
            <a:custGeom>
              <a:avLst/>
              <a:gdLst/>
              <a:ahLst/>
              <a:cxnLst/>
              <a:rect r="r" b="b" t="t" l="l"/>
              <a:pathLst>
                <a:path h="1683143" w="1683143">
                  <a:moveTo>
                    <a:pt x="0" y="0"/>
                  </a:moveTo>
                  <a:lnTo>
                    <a:pt x="1683143" y="0"/>
                  </a:lnTo>
                  <a:lnTo>
                    <a:pt x="1683143" y="1683143"/>
                  </a:lnTo>
                  <a:lnTo>
                    <a:pt x="0" y="1683143"/>
                  </a:lnTo>
                  <a:lnTo>
                    <a:pt x="0" y="0"/>
                  </a:lnTo>
                  <a:close/>
                </a:path>
              </a:pathLst>
            </a:custGeom>
            <a:blipFill>
              <a:blip r:embed="rId15"/>
              <a:stretch>
                <a:fillRect l="0" t="0" r="0" b="0"/>
              </a:stretch>
            </a:blipFill>
          </p:spPr>
        </p:sp>
        <p:sp>
          <p:nvSpPr>
            <p:cNvPr name="Freeform 12" id="12"/>
            <p:cNvSpPr/>
            <p:nvPr/>
          </p:nvSpPr>
          <p:spPr>
            <a:xfrm flipH="false" flipV="false" rot="0">
              <a:off x="0" y="0"/>
              <a:ext cx="1742825" cy="1742825"/>
            </a:xfrm>
            <a:custGeom>
              <a:avLst/>
              <a:gdLst/>
              <a:ahLst/>
              <a:cxnLst/>
              <a:rect r="r" b="b" t="t" l="l"/>
              <a:pathLst>
                <a:path h="1742825" w="1742825">
                  <a:moveTo>
                    <a:pt x="0" y="0"/>
                  </a:moveTo>
                  <a:lnTo>
                    <a:pt x="1742825" y="0"/>
                  </a:lnTo>
                  <a:lnTo>
                    <a:pt x="1742825" y="1742825"/>
                  </a:lnTo>
                  <a:lnTo>
                    <a:pt x="0" y="1742825"/>
                  </a:lnTo>
                  <a:lnTo>
                    <a:pt x="0" y="0"/>
                  </a:lnTo>
                  <a:close/>
                </a:path>
              </a:pathLst>
            </a:custGeom>
            <a:blipFill>
              <a:blip r:embed="rId16"/>
              <a:stretch>
                <a:fillRect l="0" t="0" r="0" b="0"/>
              </a:stretch>
            </a:blipFill>
          </p:spPr>
        </p:sp>
        <p:sp>
          <p:nvSpPr>
            <p:cNvPr name="Freeform 13" id="13"/>
            <p:cNvSpPr/>
            <p:nvPr/>
          </p:nvSpPr>
          <p:spPr>
            <a:xfrm flipH="false" flipV="false" rot="0">
              <a:off x="1905756" y="59682"/>
              <a:ext cx="1683143" cy="1683143"/>
            </a:xfrm>
            <a:custGeom>
              <a:avLst/>
              <a:gdLst/>
              <a:ahLst/>
              <a:cxnLst/>
              <a:rect r="r" b="b" t="t" l="l"/>
              <a:pathLst>
                <a:path h="1683143" w="1683143">
                  <a:moveTo>
                    <a:pt x="0" y="0"/>
                  </a:moveTo>
                  <a:lnTo>
                    <a:pt x="1683143" y="0"/>
                  </a:lnTo>
                  <a:lnTo>
                    <a:pt x="1683143" y="1683143"/>
                  </a:lnTo>
                  <a:lnTo>
                    <a:pt x="0" y="1683143"/>
                  </a:lnTo>
                  <a:lnTo>
                    <a:pt x="0" y="0"/>
                  </a:lnTo>
                  <a:close/>
                </a:path>
              </a:pathLst>
            </a:custGeom>
            <a:blipFill>
              <a:blip r:embed="rId17"/>
              <a:stretch>
                <a:fillRect l="0" t="0" r="0" b="0"/>
              </a:stretch>
            </a:blipFill>
          </p:spPr>
        </p:sp>
      </p:grpSp>
      <p:grpSp>
        <p:nvGrpSpPr>
          <p:cNvPr name="Group 14" id="14"/>
          <p:cNvGrpSpPr/>
          <p:nvPr/>
        </p:nvGrpSpPr>
        <p:grpSpPr>
          <a:xfrm rot="0">
            <a:off x="6888832" y="1674573"/>
            <a:ext cx="4220445" cy="93400"/>
            <a:chOff x="0" y="0"/>
            <a:chExt cx="1359189" cy="30079"/>
          </a:xfrm>
        </p:grpSpPr>
        <p:sp>
          <p:nvSpPr>
            <p:cNvPr name="Freeform 15" id="15"/>
            <p:cNvSpPr/>
            <p:nvPr/>
          </p:nvSpPr>
          <p:spPr>
            <a:xfrm flipH="false" flipV="false" rot="0">
              <a:off x="0" y="0"/>
              <a:ext cx="1359189" cy="30079"/>
            </a:xfrm>
            <a:custGeom>
              <a:avLst/>
              <a:gdLst/>
              <a:ahLst/>
              <a:cxnLst/>
              <a:rect r="r" b="b" t="t" l="l"/>
              <a:pathLst>
                <a:path h="30079" w="1359189">
                  <a:moveTo>
                    <a:pt x="0" y="0"/>
                  </a:moveTo>
                  <a:lnTo>
                    <a:pt x="1359189" y="0"/>
                  </a:lnTo>
                  <a:lnTo>
                    <a:pt x="1359189" y="30079"/>
                  </a:lnTo>
                  <a:lnTo>
                    <a:pt x="0" y="30079"/>
                  </a:lnTo>
                  <a:close/>
                </a:path>
              </a:pathLst>
            </a:custGeom>
            <a:solidFill>
              <a:srgbClr val="F9B314"/>
            </a:solidFill>
          </p:spPr>
        </p:sp>
        <p:sp>
          <p:nvSpPr>
            <p:cNvPr name="TextBox 16" id="16"/>
            <p:cNvSpPr txBox="true"/>
            <p:nvPr/>
          </p:nvSpPr>
          <p:spPr>
            <a:xfrm>
              <a:off x="0" y="-38100"/>
              <a:ext cx="1359189" cy="68179"/>
            </a:xfrm>
            <a:prstGeom prst="rect">
              <a:avLst/>
            </a:prstGeom>
          </p:spPr>
          <p:txBody>
            <a:bodyPr anchor="ctr" rtlCol="false" tIns="50800" lIns="50800" bIns="50800" rIns="50800"/>
            <a:lstStyle/>
            <a:p>
              <a:pPr algn="ctr">
                <a:lnSpc>
                  <a:spcPts val="2659"/>
                </a:lnSpc>
                <a:spcBef>
                  <a:spcPct val="0"/>
                </a:spcBef>
              </a:pPr>
            </a:p>
          </p:txBody>
        </p:sp>
      </p:grpSp>
      <p:sp>
        <p:nvSpPr>
          <p:cNvPr name="Freeform 17" id="17"/>
          <p:cNvSpPr/>
          <p:nvPr/>
        </p:nvSpPr>
        <p:spPr>
          <a:xfrm flipH="false" flipV="false" rot="0">
            <a:off x="9664964" y="2914960"/>
            <a:ext cx="6830807" cy="5420097"/>
          </a:xfrm>
          <a:custGeom>
            <a:avLst/>
            <a:gdLst/>
            <a:ahLst/>
            <a:cxnLst/>
            <a:rect r="r" b="b" t="t" l="l"/>
            <a:pathLst>
              <a:path h="5420097" w="6830807">
                <a:moveTo>
                  <a:pt x="0" y="0"/>
                </a:moveTo>
                <a:lnTo>
                  <a:pt x="6830806" y="0"/>
                </a:lnTo>
                <a:lnTo>
                  <a:pt x="6830806" y="5420097"/>
                </a:lnTo>
                <a:lnTo>
                  <a:pt x="0" y="5420097"/>
                </a:lnTo>
                <a:lnTo>
                  <a:pt x="0" y="0"/>
                </a:lnTo>
                <a:close/>
              </a:path>
            </a:pathLst>
          </a:custGeom>
          <a:blipFill>
            <a:blip r:embed="rId18"/>
            <a:stretch>
              <a:fillRect l="0" t="0" r="0" b="0"/>
            </a:stretch>
          </a:blipFill>
        </p:spPr>
      </p:sp>
      <p:sp>
        <p:nvSpPr>
          <p:cNvPr name="TextBox 18" id="18"/>
          <p:cNvSpPr txBox="true"/>
          <p:nvPr/>
        </p:nvSpPr>
        <p:spPr>
          <a:xfrm rot="0">
            <a:off x="2203004" y="3561826"/>
            <a:ext cx="7222398" cy="5996305"/>
          </a:xfrm>
          <a:prstGeom prst="rect">
            <a:avLst/>
          </a:prstGeom>
        </p:spPr>
        <p:txBody>
          <a:bodyPr anchor="t" rtlCol="false" tIns="0" lIns="0" bIns="0" rIns="0">
            <a:spAutoFit/>
          </a:bodyPr>
          <a:lstStyle/>
          <a:p>
            <a:pPr algn="just">
              <a:lnSpc>
                <a:spcPts val="3919"/>
              </a:lnSpc>
            </a:pPr>
            <a:r>
              <a:rPr lang="en-US" sz="2799">
                <a:solidFill>
                  <a:srgbClr val="000000"/>
                </a:solidFill>
                <a:latin typeface="Gaegu"/>
                <a:ea typeface="Gaegu"/>
                <a:cs typeface="Gaegu"/>
                <a:sym typeface="Gaegu"/>
              </a:rPr>
              <a:t>Tampilan berbagai struktur molekul kimia dengan identifikasi unik, menggambarkan keberagaman atom dan ikatan yang ada. Setiap molekul ditandai dengan "Fingerprint" digital untuk analisis lebih lanjut, seperti pengelompokan struktur atau prediksi sifat biologis. Keanekaragaman ini mengungkap potensi dataset dalam penelitian farmasi, memudahkan klasifikasi dan identifikasi senyawa dengan karakteristik tertentu, dan mendukung percepatan dalam penelitian kimia dan pengembangan obat.</a:t>
            </a:r>
          </a:p>
        </p:txBody>
      </p:sp>
      <p:sp>
        <p:nvSpPr>
          <p:cNvPr name="TextBox 19" id="19"/>
          <p:cNvSpPr txBox="true"/>
          <p:nvPr/>
        </p:nvSpPr>
        <p:spPr>
          <a:xfrm rot="0">
            <a:off x="2203004" y="2204716"/>
            <a:ext cx="6224481" cy="1206500"/>
          </a:xfrm>
          <a:prstGeom prst="rect">
            <a:avLst/>
          </a:prstGeom>
        </p:spPr>
        <p:txBody>
          <a:bodyPr anchor="t" rtlCol="false" tIns="0" lIns="0" bIns="0" rIns="0">
            <a:spAutoFit/>
          </a:bodyPr>
          <a:lstStyle/>
          <a:p>
            <a:pPr algn="ctr">
              <a:lnSpc>
                <a:spcPts val="4899"/>
              </a:lnSpc>
            </a:pPr>
            <a:r>
              <a:rPr lang="en-US" sz="3499">
                <a:solidFill>
                  <a:srgbClr val="000000"/>
                </a:solidFill>
                <a:latin typeface="Fredoka"/>
                <a:ea typeface="Fredoka"/>
                <a:cs typeface="Fredoka"/>
                <a:sym typeface="Fredoka"/>
              </a:rPr>
              <a:t>Keanekaragaman Struktur Molekul dalam Dataset</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7888" r="0" b="-7888"/>
            </a:stretch>
          </a:blipFill>
        </p:spPr>
      </p:sp>
      <p:grpSp>
        <p:nvGrpSpPr>
          <p:cNvPr name="Group 3" id="3"/>
          <p:cNvGrpSpPr/>
          <p:nvPr/>
        </p:nvGrpSpPr>
        <p:grpSpPr>
          <a:xfrm rot="0">
            <a:off x="4108763" y="2135344"/>
            <a:ext cx="2869338" cy="2869338"/>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8C954"/>
            </a:solidFill>
          </p:spPr>
        </p:sp>
        <p:sp>
          <p:nvSpPr>
            <p:cNvPr name="TextBox 5" id="5"/>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4194055" y="2220636"/>
            <a:ext cx="2698755" cy="2698755"/>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3"/>
              <a:stretch>
                <a:fillRect l="0" t="-27022" r="0" b="-23071"/>
              </a:stretch>
            </a:blipFill>
          </p:spPr>
        </p:sp>
      </p:grpSp>
      <p:grpSp>
        <p:nvGrpSpPr>
          <p:cNvPr name="Group 8" id="8"/>
          <p:cNvGrpSpPr/>
          <p:nvPr/>
        </p:nvGrpSpPr>
        <p:grpSpPr>
          <a:xfrm rot="0">
            <a:off x="7868624" y="2135344"/>
            <a:ext cx="2869338" cy="2869338"/>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8C954"/>
            </a:solidFill>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7953915" y="2220636"/>
            <a:ext cx="2698755" cy="2698755"/>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4"/>
              <a:stretch>
                <a:fillRect l="-68067" t="0" r="-22904" b="0"/>
              </a:stretch>
            </a:blipFill>
          </p:spPr>
        </p:sp>
      </p:grpSp>
      <p:grpSp>
        <p:nvGrpSpPr>
          <p:cNvPr name="Group 13" id="13"/>
          <p:cNvGrpSpPr/>
          <p:nvPr/>
        </p:nvGrpSpPr>
        <p:grpSpPr>
          <a:xfrm rot="0">
            <a:off x="11627485" y="2135344"/>
            <a:ext cx="2869338" cy="2869338"/>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8C954"/>
            </a:solidFill>
          </p:spPr>
        </p:sp>
        <p:sp>
          <p:nvSpPr>
            <p:cNvPr name="TextBox 15" id="15"/>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6" id="16"/>
          <p:cNvGrpSpPr/>
          <p:nvPr/>
        </p:nvGrpSpPr>
        <p:grpSpPr>
          <a:xfrm rot="0">
            <a:off x="11712777" y="2220636"/>
            <a:ext cx="2698755" cy="2698755"/>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5"/>
              <a:stretch>
                <a:fillRect l="-12208" t="0" r="-37885" b="0"/>
              </a:stretch>
            </a:blipFill>
          </p:spPr>
        </p:sp>
      </p:grpSp>
      <p:sp>
        <p:nvSpPr>
          <p:cNvPr name="TextBox 18" id="18"/>
          <p:cNvSpPr txBox="true"/>
          <p:nvPr/>
        </p:nvSpPr>
        <p:spPr>
          <a:xfrm rot="0">
            <a:off x="3504681" y="180975"/>
            <a:ext cx="11442075" cy="1156967"/>
          </a:xfrm>
          <a:prstGeom prst="rect">
            <a:avLst/>
          </a:prstGeom>
        </p:spPr>
        <p:txBody>
          <a:bodyPr anchor="t" rtlCol="false" tIns="0" lIns="0" bIns="0" rIns="0">
            <a:spAutoFit/>
          </a:bodyPr>
          <a:lstStyle/>
          <a:p>
            <a:pPr algn="ctr">
              <a:lnSpc>
                <a:spcPts val="8799"/>
              </a:lnSpc>
            </a:pPr>
            <a:r>
              <a:rPr lang="en-US" sz="8799">
                <a:solidFill>
                  <a:srgbClr val="090402"/>
                </a:solidFill>
                <a:latin typeface="Tropika"/>
                <a:ea typeface="Tropika"/>
                <a:cs typeface="Tropika"/>
                <a:sym typeface="Tropika"/>
              </a:rPr>
              <a:t>Anggota Team</a:t>
            </a:r>
          </a:p>
        </p:txBody>
      </p:sp>
      <p:sp>
        <p:nvSpPr>
          <p:cNvPr name="Freeform 19" id="19"/>
          <p:cNvSpPr/>
          <p:nvPr/>
        </p:nvSpPr>
        <p:spPr>
          <a:xfrm flipH="true" flipV="false" rot="0">
            <a:off x="16793490" y="-423583"/>
            <a:ext cx="1836230" cy="4114800"/>
          </a:xfrm>
          <a:custGeom>
            <a:avLst/>
            <a:gdLst/>
            <a:ahLst/>
            <a:cxnLst/>
            <a:rect r="r" b="b" t="t" l="l"/>
            <a:pathLst>
              <a:path h="4114800" w="1836230">
                <a:moveTo>
                  <a:pt x="1836229" y="0"/>
                </a:moveTo>
                <a:lnTo>
                  <a:pt x="0" y="0"/>
                </a:lnTo>
                <a:lnTo>
                  <a:pt x="0" y="4114800"/>
                </a:lnTo>
                <a:lnTo>
                  <a:pt x="1836229" y="4114800"/>
                </a:lnTo>
                <a:lnTo>
                  <a:pt x="1836229"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20" id="20"/>
          <p:cNvSpPr txBox="true"/>
          <p:nvPr/>
        </p:nvSpPr>
        <p:spPr>
          <a:xfrm rot="0">
            <a:off x="3264711" y="5309739"/>
            <a:ext cx="4343707" cy="292812"/>
          </a:xfrm>
          <a:prstGeom prst="rect">
            <a:avLst/>
          </a:prstGeom>
        </p:spPr>
        <p:txBody>
          <a:bodyPr anchor="t" rtlCol="false" tIns="0" lIns="0" bIns="0" rIns="0">
            <a:spAutoFit/>
          </a:bodyPr>
          <a:lstStyle/>
          <a:p>
            <a:pPr algn="ctr">
              <a:lnSpc>
                <a:spcPts val="2312"/>
              </a:lnSpc>
            </a:pPr>
            <a:r>
              <a:rPr lang="en-US" b="true" sz="1651">
                <a:solidFill>
                  <a:srgbClr val="090402"/>
                </a:solidFill>
                <a:latin typeface="Now Bold"/>
                <a:ea typeface="Now Bold"/>
                <a:cs typeface="Now Bold"/>
                <a:sym typeface="Now Bold"/>
              </a:rPr>
              <a:t>GHOZI ALVIN KARIM</a:t>
            </a:r>
          </a:p>
        </p:txBody>
      </p:sp>
      <p:sp>
        <p:nvSpPr>
          <p:cNvPr name="TextBox 21" id="21"/>
          <p:cNvSpPr txBox="true"/>
          <p:nvPr/>
        </p:nvSpPr>
        <p:spPr>
          <a:xfrm rot="0">
            <a:off x="7716518" y="5309739"/>
            <a:ext cx="3266013" cy="302640"/>
          </a:xfrm>
          <a:prstGeom prst="rect">
            <a:avLst/>
          </a:prstGeom>
        </p:spPr>
        <p:txBody>
          <a:bodyPr anchor="t" rtlCol="false" tIns="0" lIns="0" bIns="0" rIns="0">
            <a:spAutoFit/>
          </a:bodyPr>
          <a:lstStyle/>
          <a:p>
            <a:pPr algn="ctr">
              <a:lnSpc>
                <a:spcPts val="2401"/>
              </a:lnSpc>
            </a:pPr>
            <a:r>
              <a:rPr lang="en-US" b="true" sz="1715">
                <a:solidFill>
                  <a:srgbClr val="090402"/>
                </a:solidFill>
                <a:latin typeface="Now Bold"/>
                <a:ea typeface="Now Bold"/>
                <a:cs typeface="Now Bold"/>
                <a:sym typeface="Now Bold"/>
              </a:rPr>
              <a:t>M. GILANG MARTIANSYAH M</a:t>
            </a:r>
          </a:p>
        </p:txBody>
      </p:sp>
      <p:sp>
        <p:nvSpPr>
          <p:cNvPr name="TextBox 22" id="22"/>
          <p:cNvSpPr txBox="true"/>
          <p:nvPr/>
        </p:nvSpPr>
        <p:spPr>
          <a:xfrm rot="0">
            <a:off x="8492656" y="5642864"/>
            <a:ext cx="1621272" cy="340756"/>
          </a:xfrm>
          <a:prstGeom prst="rect">
            <a:avLst/>
          </a:prstGeom>
        </p:spPr>
        <p:txBody>
          <a:bodyPr anchor="t" rtlCol="false" tIns="0" lIns="0" bIns="0" rIns="0">
            <a:spAutoFit/>
          </a:bodyPr>
          <a:lstStyle/>
          <a:p>
            <a:pPr algn="ctr">
              <a:lnSpc>
                <a:spcPts val="2796"/>
              </a:lnSpc>
            </a:pPr>
            <a:r>
              <a:rPr lang="en-US" sz="1997">
                <a:solidFill>
                  <a:srgbClr val="2F140C"/>
                </a:solidFill>
                <a:latin typeface="Now"/>
                <a:ea typeface="Now"/>
                <a:cs typeface="Now"/>
                <a:sym typeface="Now"/>
              </a:rPr>
              <a:t>121450056</a:t>
            </a:r>
          </a:p>
        </p:txBody>
      </p:sp>
      <p:sp>
        <p:nvSpPr>
          <p:cNvPr name="TextBox 23" id="23"/>
          <p:cNvSpPr txBox="true"/>
          <p:nvPr/>
        </p:nvSpPr>
        <p:spPr>
          <a:xfrm rot="0">
            <a:off x="11795847" y="5295845"/>
            <a:ext cx="2843892" cy="306705"/>
          </a:xfrm>
          <a:prstGeom prst="rect">
            <a:avLst/>
          </a:prstGeom>
        </p:spPr>
        <p:txBody>
          <a:bodyPr anchor="t" rtlCol="false" tIns="0" lIns="0" bIns="0" rIns="0">
            <a:spAutoFit/>
          </a:bodyPr>
          <a:lstStyle/>
          <a:p>
            <a:pPr algn="ctr">
              <a:lnSpc>
                <a:spcPts val="2520"/>
              </a:lnSpc>
            </a:pPr>
            <a:r>
              <a:rPr lang="en-US" b="true" sz="1800">
                <a:solidFill>
                  <a:srgbClr val="090402"/>
                </a:solidFill>
                <a:latin typeface="Now Bold"/>
                <a:ea typeface="Now Bold"/>
                <a:cs typeface="Now Bold"/>
                <a:sym typeface="Now Bold"/>
              </a:rPr>
              <a:t>M. FAQIH</a:t>
            </a:r>
          </a:p>
        </p:txBody>
      </p:sp>
      <p:grpSp>
        <p:nvGrpSpPr>
          <p:cNvPr name="Group 24" id="24"/>
          <p:cNvGrpSpPr/>
          <p:nvPr/>
        </p:nvGrpSpPr>
        <p:grpSpPr>
          <a:xfrm rot="0">
            <a:off x="-37561" y="41319"/>
            <a:ext cx="4052180" cy="1307119"/>
            <a:chOff x="0" y="0"/>
            <a:chExt cx="5402906" cy="1742825"/>
          </a:xfrm>
        </p:grpSpPr>
        <p:sp>
          <p:nvSpPr>
            <p:cNvPr name="Freeform 25" id="25"/>
            <p:cNvSpPr/>
            <p:nvPr/>
          </p:nvSpPr>
          <p:spPr>
            <a:xfrm flipH="false" flipV="false" rot="0">
              <a:off x="3719763" y="59682"/>
              <a:ext cx="1683143" cy="1683143"/>
            </a:xfrm>
            <a:custGeom>
              <a:avLst/>
              <a:gdLst/>
              <a:ahLst/>
              <a:cxnLst/>
              <a:rect r="r" b="b" t="t" l="l"/>
              <a:pathLst>
                <a:path h="1683143" w="1683143">
                  <a:moveTo>
                    <a:pt x="0" y="0"/>
                  </a:moveTo>
                  <a:lnTo>
                    <a:pt x="1683143" y="0"/>
                  </a:lnTo>
                  <a:lnTo>
                    <a:pt x="1683143" y="1683143"/>
                  </a:lnTo>
                  <a:lnTo>
                    <a:pt x="0" y="1683143"/>
                  </a:lnTo>
                  <a:lnTo>
                    <a:pt x="0" y="0"/>
                  </a:lnTo>
                  <a:close/>
                </a:path>
              </a:pathLst>
            </a:custGeom>
            <a:blipFill>
              <a:blip r:embed="rId8"/>
              <a:stretch>
                <a:fillRect l="0" t="0" r="0" b="0"/>
              </a:stretch>
            </a:blipFill>
          </p:spPr>
        </p:sp>
        <p:sp>
          <p:nvSpPr>
            <p:cNvPr name="Freeform 26" id="26"/>
            <p:cNvSpPr/>
            <p:nvPr/>
          </p:nvSpPr>
          <p:spPr>
            <a:xfrm flipH="false" flipV="false" rot="0">
              <a:off x="0" y="0"/>
              <a:ext cx="1742825" cy="1742825"/>
            </a:xfrm>
            <a:custGeom>
              <a:avLst/>
              <a:gdLst/>
              <a:ahLst/>
              <a:cxnLst/>
              <a:rect r="r" b="b" t="t" l="l"/>
              <a:pathLst>
                <a:path h="1742825" w="1742825">
                  <a:moveTo>
                    <a:pt x="0" y="0"/>
                  </a:moveTo>
                  <a:lnTo>
                    <a:pt x="1742825" y="0"/>
                  </a:lnTo>
                  <a:lnTo>
                    <a:pt x="1742825" y="1742825"/>
                  </a:lnTo>
                  <a:lnTo>
                    <a:pt x="0" y="1742825"/>
                  </a:lnTo>
                  <a:lnTo>
                    <a:pt x="0" y="0"/>
                  </a:lnTo>
                  <a:close/>
                </a:path>
              </a:pathLst>
            </a:custGeom>
            <a:blipFill>
              <a:blip r:embed="rId9"/>
              <a:stretch>
                <a:fillRect l="0" t="0" r="0" b="0"/>
              </a:stretch>
            </a:blipFill>
          </p:spPr>
        </p:sp>
        <p:sp>
          <p:nvSpPr>
            <p:cNvPr name="Freeform 27" id="27"/>
            <p:cNvSpPr/>
            <p:nvPr/>
          </p:nvSpPr>
          <p:spPr>
            <a:xfrm flipH="false" flipV="false" rot="0">
              <a:off x="1905756" y="59682"/>
              <a:ext cx="1683143" cy="1683143"/>
            </a:xfrm>
            <a:custGeom>
              <a:avLst/>
              <a:gdLst/>
              <a:ahLst/>
              <a:cxnLst/>
              <a:rect r="r" b="b" t="t" l="l"/>
              <a:pathLst>
                <a:path h="1683143" w="1683143">
                  <a:moveTo>
                    <a:pt x="0" y="0"/>
                  </a:moveTo>
                  <a:lnTo>
                    <a:pt x="1683143" y="0"/>
                  </a:lnTo>
                  <a:lnTo>
                    <a:pt x="1683143" y="1683143"/>
                  </a:lnTo>
                  <a:lnTo>
                    <a:pt x="0" y="1683143"/>
                  </a:lnTo>
                  <a:lnTo>
                    <a:pt x="0" y="0"/>
                  </a:lnTo>
                  <a:close/>
                </a:path>
              </a:pathLst>
            </a:custGeom>
            <a:blipFill>
              <a:blip r:embed="rId10"/>
              <a:stretch>
                <a:fillRect l="0" t="0" r="0" b="0"/>
              </a:stretch>
            </a:blipFill>
          </p:spPr>
        </p:sp>
      </p:grpSp>
      <p:grpSp>
        <p:nvGrpSpPr>
          <p:cNvPr name="Group 28" id="28"/>
          <p:cNvGrpSpPr/>
          <p:nvPr/>
        </p:nvGrpSpPr>
        <p:grpSpPr>
          <a:xfrm rot="0">
            <a:off x="0" y="1540416"/>
            <a:ext cx="4220445" cy="93400"/>
            <a:chOff x="0" y="0"/>
            <a:chExt cx="1359189" cy="30079"/>
          </a:xfrm>
        </p:grpSpPr>
        <p:sp>
          <p:nvSpPr>
            <p:cNvPr name="Freeform 29" id="29"/>
            <p:cNvSpPr/>
            <p:nvPr/>
          </p:nvSpPr>
          <p:spPr>
            <a:xfrm flipH="false" flipV="false" rot="0">
              <a:off x="0" y="0"/>
              <a:ext cx="1359189" cy="30079"/>
            </a:xfrm>
            <a:custGeom>
              <a:avLst/>
              <a:gdLst/>
              <a:ahLst/>
              <a:cxnLst/>
              <a:rect r="r" b="b" t="t" l="l"/>
              <a:pathLst>
                <a:path h="30079" w="1359189">
                  <a:moveTo>
                    <a:pt x="0" y="0"/>
                  </a:moveTo>
                  <a:lnTo>
                    <a:pt x="1359189" y="0"/>
                  </a:lnTo>
                  <a:lnTo>
                    <a:pt x="1359189" y="30079"/>
                  </a:lnTo>
                  <a:lnTo>
                    <a:pt x="0" y="30079"/>
                  </a:lnTo>
                  <a:close/>
                </a:path>
              </a:pathLst>
            </a:custGeom>
            <a:solidFill>
              <a:srgbClr val="F9B314"/>
            </a:solidFill>
          </p:spPr>
        </p:sp>
        <p:sp>
          <p:nvSpPr>
            <p:cNvPr name="TextBox 30" id="30"/>
            <p:cNvSpPr txBox="true"/>
            <p:nvPr/>
          </p:nvSpPr>
          <p:spPr>
            <a:xfrm>
              <a:off x="0" y="-38100"/>
              <a:ext cx="1359189" cy="68179"/>
            </a:xfrm>
            <a:prstGeom prst="rect">
              <a:avLst/>
            </a:prstGeom>
          </p:spPr>
          <p:txBody>
            <a:bodyPr anchor="ctr" rtlCol="false" tIns="50800" lIns="50800" bIns="50800" rIns="50800"/>
            <a:lstStyle/>
            <a:p>
              <a:pPr algn="ctr">
                <a:lnSpc>
                  <a:spcPts val="2659"/>
                </a:lnSpc>
                <a:spcBef>
                  <a:spcPct val="0"/>
                </a:spcBef>
              </a:pPr>
            </a:p>
          </p:txBody>
        </p:sp>
      </p:grpSp>
      <p:sp>
        <p:nvSpPr>
          <p:cNvPr name="Freeform 31" id="31"/>
          <p:cNvSpPr/>
          <p:nvPr/>
        </p:nvSpPr>
        <p:spPr>
          <a:xfrm flipH="false" flipV="false" rot="0">
            <a:off x="16777344" y="8407329"/>
            <a:ext cx="2367449" cy="2583846"/>
          </a:xfrm>
          <a:custGeom>
            <a:avLst/>
            <a:gdLst/>
            <a:ahLst/>
            <a:cxnLst/>
            <a:rect r="r" b="b" t="t" l="l"/>
            <a:pathLst>
              <a:path h="2583846" w="2367449">
                <a:moveTo>
                  <a:pt x="0" y="0"/>
                </a:moveTo>
                <a:lnTo>
                  <a:pt x="2367449" y="0"/>
                </a:lnTo>
                <a:lnTo>
                  <a:pt x="2367449" y="2583846"/>
                </a:lnTo>
                <a:lnTo>
                  <a:pt x="0" y="2583846"/>
                </a:lnTo>
                <a:lnTo>
                  <a:pt x="0" y="0"/>
                </a:lnTo>
                <a:close/>
              </a:path>
            </a:pathLst>
          </a:custGeom>
          <a:blipFill>
            <a:blip r:embed="rId11"/>
            <a:stretch>
              <a:fillRect l="0" t="0" r="0" b="0"/>
            </a:stretch>
          </a:blipFill>
        </p:spPr>
      </p:sp>
      <p:sp>
        <p:nvSpPr>
          <p:cNvPr name="Freeform 32" id="32"/>
          <p:cNvSpPr/>
          <p:nvPr/>
        </p:nvSpPr>
        <p:spPr>
          <a:xfrm flipH="false" flipV="false" rot="0">
            <a:off x="-287751" y="8726144"/>
            <a:ext cx="2120557" cy="1977419"/>
          </a:xfrm>
          <a:custGeom>
            <a:avLst/>
            <a:gdLst/>
            <a:ahLst/>
            <a:cxnLst/>
            <a:rect r="r" b="b" t="t" l="l"/>
            <a:pathLst>
              <a:path h="1977419" w="2120557">
                <a:moveTo>
                  <a:pt x="0" y="0"/>
                </a:moveTo>
                <a:lnTo>
                  <a:pt x="2120557" y="0"/>
                </a:lnTo>
                <a:lnTo>
                  <a:pt x="2120557" y="1977419"/>
                </a:lnTo>
                <a:lnTo>
                  <a:pt x="0" y="1977419"/>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grpSp>
        <p:nvGrpSpPr>
          <p:cNvPr name="Group 33" id="33"/>
          <p:cNvGrpSpPr/>
          <p:nvPr/>
        </p:nvGrpSpPr>
        <p:grpSpPr>
          <a:xfrm rot="0">
            <a:off x="4277125" y="6272847"/>
            <a:ext cx="2869338" cy="2869338"/>
            <a:chOff x="0" y="0"/>
            <a:chExt cx="812800" cy="812800"/>
          </a:xfrm>
        </p:grpSpPr>
        <p:sp>
          <p:nvSpPr>
            <p:cNvPr name="Freeform 34" id="3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8C954"/>
            </a:solidFill>
          </p:spPr>
        </p:sp>
        <p:sp>
          <p:nvSpPr>
            <p:cNvPr name="TextBox 35" id="35"/>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36" id="36"/>
          <p:cNvGrpSpPr/>
          <p:nvPr/>
        </p:nvGrpSpPr>
        <p:grpSpPr>
          <a:xfrm rot="0">
            <a:off x="4362417" y="6358138"/>
            <a:ext cx="2698755" cy="2698755"/>
            <a:chOff x="0" y="0"/>
            <a:chExt cx="812800" cy="812800"/>
          </a:xfrm>
        </p:grpSpPr>
        <p:sp>
          <p:nvSpPr>
            <p:cNvPr name="Freeform 37" id="3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3"/>
              <a:stretch>
                <a:fillRect l="0" t="-27022" r="0" b="-23071"/>
              </a:stretch>
            </a:blipFill>
          </p:spPr>
        </p:sp>
      </p:grpSp>
      <p:grpSp>
        <p:nvGrpSpPr>
          <p:cNvPr name="Group 38" id="38"/>
          <p:cNvGrpSpPr/>
          <p:nvPr/>
        </p:nvGrpSpPr>
        <p:grpSpPr>
          <a:xfrm rot="0">
            <a:off x="8036985" y="6272847"/>
            <a:ext cx="2869338" cy="2869338"/>
            <a:chOff x="0" y="0"/>
            <a:chExt cx="812800" cy="812800"/>
          </a:xfrm>
        </p:grpSpPr>
        <p:sp>
          <p:nvSpPr>
            <p:cNvPr name="Freeform 39" id="3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8C954"/>
            </a:solidFill>
          </p:spPr>
        </p:sp>
        <p:sp>
          <p:nvSpPr>
            <p:cNvPr name="TextBox 40" id="4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41" id="41"/>
          <p:cNvGrpSpPr/>
          <p:nvPr/>
        </p:nvGrpSpPr>
        <p:grpSpPr>
          <a:xfrm rot="0">
            <a:off x="8122277" y="6358138"/>
            <a:ext cx="2698755" cy="2698755"/>
            <a:chOff x="0" y="0"/>
            <a:chExt cx="812800" cy="812800"/>
          </a:xfrm>
        </p:grpSpPr>
        <p:sp>
          <p:nvSpPr>
            <p:cNvPr name="Freeform 42" id="4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14"/>
              <a:stretch>
                <a:fillRect l="0" t="-7270" r="0" b="-42823"/>
              </a:stretch>
            </a:blipFill>
          </p:spPr>
        </p:sp>
      </p:grpSp>
      <p:grpSp>
        <p:nvGrpSpPr>
          <p:cNvPr name="Group 43" id="43"/>
          <p:cNvGrpSpPr/>
          <p:nvPr/>
        </p:nvGrpSpPr>
        <p:grpSpPr>
          <a:xfrm rot="0">
            <a:off x="11795847" y="6272847"/>
            <a:ext cx="2869338" cy="2869338"/>
            <a:chOff x="0" y="0"/>
            <a:chExt cx="812800" cy="812800"/>
          </a:xfrm>
        </p:grpSpPr>
        <p:sp>
          <p:nvSpPr>
            <p:cNvPr name="Freeform 44" id="4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8C954"/>
            </a:solidFill>
          </p:spPr>
        </p:sp>
        <p:sp>
          <p:nvSpPr>
            <p:cNvPr name="TextBox 45" id="45"/>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46" id="46"/>
          <p:cNvGrpSpPr/>
          <p:nvPr/>
        </p:nvGrpSpPr>
        <p:grpSpPr>
          <a:xfrm rot="0">
            <a:off x="11881138" y="6358138"/>
            <a:ext cx="2698755" cy="2698755"/>
            <a:chOff x="0" y="0"/>
            <a:chExt cx="812800" cy="812800"/>
          </a:xfrm>
        </p:grpSpPr>
        <p:sp>
          <p:nvSpPr>
            <p:cNvPr name="Freeform 47" id="4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5"/>
              <a:stretch>
                <a:fillRect l="-12208" t="0" r="-37885" b="0"/>
              </a:stretch>
            </a:blipFill>
          </p:spPr>
        </p:sp>
      </p:grpSp>
      <p:sp>
        <p:nvSpPr>
          <p:cNvPr name="TextBox 48" id="48"/>
          <p:cNvSpPr txBox="true"/>
          <p:nvPr/>
        </p:nvSpPr>
        <p:spPr>
          <a:xfrm rot="0">
            <a:off x="3532249" y="9416820"/>
            <a:ext cx="4022367" cy="298034"/>
          </a:xfrm>
          <a:prstGeom prst="rect">
            <a:avLst/>
          </a:prstGeom>
        </p:spPr>
        <p:txBody>
          <a:bodyPr anchor="t" rtlCol="false" tIns="0" lIns="0" bIns="0" rIns="0">
            <a:spAutoFit/>
          </a:bodyPr>
          <a:lstStyle/>
          <a:p>
            <a:pPr algn="ctr">
              <a:lnSpc>
                <a:spcPts val="2446"/>
              </a:lnSpc>
            </a:pPr>
            <a:r>
              <a:rPr lang="en-US" b="true" sz="1747">
                <a:solidFill>
                  <a:srgbClr val="090402"/>
                </a:solidFill>
                <a:latin typeface="Now Bold"/>
                <a:ea typeface="Now Bold"/>
                <a:cs typeface="Now Bold"/>
                <a:sym typeface="Now Bold"/>
              </a:rPr>
              <a:t>NADILLA ANDHARA PUTRI</a:t>
            </a:r>
          </a:p>
        </p:txBody>
      </p:sp>
      <p:sp>
        <p:nvSpPr>
          <p:cNvPr name="TextBox 49" id="49"/>
          <p:cNvSpPr txBox="true"/>
          <p:nvPr/>
        </p:nvSpPr>
        <p:spPr>
          <a:xfrm rot="0">
            <a:off x="8405006" y="9469968"/>
            <a:ext cx="2133296" cy="303734"/>
          </a:xfrm>
          <a:prstGeom prst="rect">
            <a:avLst/>
          </a:prstGeom>
        </p:spPr>
        <p:txBody>
          <a:bodyPr anchor="t" rtlCol="false" tIns="0" lIns="0" bIns="0" rIns="0">
            <a:spAutoFit/>
          </a:bodyPr>
          <a:lstStyle/>
          <a:p>
            <a:pPr algn="ctr">
              <a:lnSpc>
                <a:spcPts val="2497"/>
              </a:lnSpc>
            </a:pPr>
            <a:r>
              <a:rPr lang="en-US" b="true" sz="1784">
                <a:solidFill>
                  <a:srgbClr val="090402"/>
                </a:solidFill>
                <a:latin typeface="Now Bold"/>
                <a:ea typeface="Now Bold"/>
                <a:cs typeface="Now Bold"/>
                <a:sym typeface="Now Bold"/>
              </a:rPr>
              <a:t>LIA ALYANI</a:t>
            </a:r>
          </a:p>
        </p:txBody>
      </p:sp>
      <p:sp>
        <p:nvSpPr>
          <p:cNvPr name="TextBox 50" id="50"/>
          <p:cNvSpPr txBox="true"/>
          <p:nvPr/>
        </p:nvSpPr>
        <p:spPr>
          <a:xfrm rot="0">
            <a:off x="11795847" y="9370785"/>
            <a:ext cx="2944715" cy="286765"/>
          </a:xfrm>
          <a:prstGeom prst="rect">
            <a:avLst/>
          </a:prstGeom>
        </p:spPr>
        <p:txBody>
          <a:bodyPr anchor="t" rtlCol="false" tIns="0" lIns="0" bIns="0" rIns="0">
            <a:spAutoFit/>
          </a:bodyPr>
          <a:lstStyle/>
          <a:p>
            <a:pPr algn="ctr">
              <a:lnSpc>
                <a:spcPts val="2257"/>
              </a:lnSpc>
            </a:pPr>
            <a:r>
              <a:rPr lang="en-US" b="true" sz="1612">
                <a:solidFill>
                  <a:srgbClr val="090402"/>
                </a:solidFill>
                <a:latin typeface="Now Bold"/>
                <a:ea typeface="Now Bold"/>
                <a:cs typeface="Now Bold"/>
                <a:sym typeface="Now Bold"/>
              </a:rPr>
              <a:t>ANNISA DINI AMALIA</a:t>
            </a:r>
          </a:p>
        </p:txBody>
      </p:sp>
      <p:sp>
        <p:nvSpPr>
          <p:cNvPr name="TextBox 51" id="51"/>
          <p:cNvSpPr txBox="true"/>
          <p:nvPr/>
        </p:nvSpPr>
        <p:spPr>
          <a:xfrm rot="0">
            <a:off x="12251518" y="5748270"/>
            <a:ext cx="1621272" cy="340756"/>
          </a:xfrm>
          <a:prstGeom prst="rect">
            <a:avLst/>
          </a:prstGeom>
        </p:spPr>
        <p:txBody>
          <a:bodyPr anchor="t" rtlCol="false" tIns="0" lIns="0" bIns="0" rIns="0">
            <a:spAutoFit/>
          </a:bodyPr>
          <a:lstStyle/>
          <a:p>
            <a:pPr algn="ctr">
              <a:lnSpc>
                <a:spcPts val="2796"/>
              </a:lnSpc>
            </a:pPr>
            <a:r>
              <a:rPr lang="en-US" sz="1997">
                <a:solidFill>
                  <a:srgbClr val="2F140C"/>
                </a:solidFill>
                <a:latin typeface="Now"/>
                <a:ea typeface="Now"/>
                <a:cs typeface="Now"/>
                <a:sym typeface="Now"/>
              </a:rPr>
              <a:t>121450120</a:t>
            </a:r>
          </a:p>
        </p:txBody>
      </p:sp>
      <p:sp>
        <p:nvSpPr>
          <p:cNvPr name="TextBox 52" id="52"/>
          <p:cNvSpPr txBox="true"/>
          <p:nvPr/>
        </p:nvSpPr>
        <p:spPr>
          <a:xfrm rot="0">
            <a:off x="4625928" y="5741591"/>
            <a:ext cx="1621272" cy="340756"/>
          </a:xfrm>
          <a:prstGeom prst="rect">
            <a:avLst/>
          </a:prstGeom>
        </p:spPr>
        <p:txBody>
          <a:bodyPr anchor="t" rtlCol="false" tIns="0" lIns="0" bIns="0" rIns="0">
            <a:spAutoFit/>
          </a:bodyPr>
          <a:lstStyle/>
          <a:p>
            <a:pPr algn="ctr">
              <a:lnSpc>
                <a:spcPts val="2796"/>
              </a:lnSpc>
            </a:pPr>
            <a:r>
              <a:rPr lang="en-US" sz="1997">
                <a:solidFill>
                  <a:srgbClr val="2F140C"/>
                </a:solidFill>
                <a:latin typeface="Now"/>
                <a:ea typeface="Now"/>
                <a:cs typeface="Now"/>
                <a:sym typeface="Now"/>
              </a:rPr>
              <a:t>121450123</a:t>
            </a:r>
          </a:p>
        </p:txBody>
      </p:sp>
      <p:sp>
        <p:nvSpPr>
          <p:cNvPr name="TextBox 53" id="53"/>
          <p:cNvSpPr txBox="true"/>
          <p:nvPr/>
        </p:nvSpPr>
        <p:spPr>
          <a:xfrm rot="0">
            <a:off x="12419880" y="9676754"/>
            <a:ext cx="1621272" cy="340756"/>
          </a:xfrm>
          <a:prstGeom prst="rect">
            <a:avLst/>
          </a:prstGeom>
        </p:spPr>
        <p:txBody>
          <a:bodyPr anchor="t" rtlCol="false" tIns="0" lIns="0" bIns="0" rIns="0">
            <a:spAutoFit/>
          </a:bodyPr>
          <a:lstStyle/>
          <a:p>
            <a:pPr algn="ctr">
              <a:lnSpc>
                <a:spcPts val="2796"/>
              </a:lnSpc>
            </a:pPr>
            <a:r>
              <a:rPr lang="en-US" sz="1997">
                <a:solidFill>
                  <a:srgbClr val="2F140C"/>
                </a:solidFill>
                <a:latin typeface="Now"/>
                <a:ea typeface="Now"/>
                <a:cs typeface="Now"/>
                <a:sym typeface="Now"/>
              </a:rPr>
              <a:t>1214500081</a:t>
            </a:r>
          </a:p>
        </p:txBody>
      </p:sp>
      <p:sp>
        <p:nvSpPr>
          <p:cNvPr name="TextBox 54" id="54"/>
          <p:cNvSpPr txBox="true"/>
          <p:nvPr/>
        </p:nvSpPr>
        <p:spPr>
          <a:xfrm rot="0">
            <a:off x="8645056" y="9802277"/>
            <a:ext cx="1621272" cy="340756"/>
          </a:xfrm>
          <a:prstGeom prst="rect">
            <a:avLst/>
          </a:prstGeom>
        </p:spPr>
        <p:txBody>
          <a:bodyPr anchor="t" rtlCol="false" tIns="0" lIns="0" bIns="0" rIns="0">
            <a:spAutoFit/>
          </a:bodyPr>
          <a:lstStyle/>
          <a:p>
            <a:pPr algn="ctr">
              <a:lnSpc>
                <a:spcPts val="2796"/>
              </a:lnSpc>
            </a:pPr>
            <a:r>
              <a:rPr lang="en-US" sz="1997">
                <a:solidFill>
                  <a:srgbClr val="2F140C"/>
                </a:solidFill>
                <a:latin typeface="Now"/>
                <a:ea typeface="Now"/>
                <a:cs typeface="Now"/>
                <a:sym typeface="Now"/>
              </a:rPr>
              <a:t>121450056</a:t>
            </a:r>
          </a:p>
        </p:txBody>
      </p:sp>
      <p:sp>
        <p:nvSpPr>
          <p:cNvPr name="TextBox 55" id="55"/>
          <p:cNvSpPr txBox="true"/>
          <p:nvPr/>
        </p:nvSpPr>
        <p:spPr>
          <a:xfrm rot="0">
            <a:off x="4732796" y="9780367"/>
            <a:ext cx="1621272" cy="340756"/>
          </a:xfrm>
          <a:prstGeom prst="rect">
            <a:avLst/>
          </a:prstGeom>
        </p:spPr>
        <p:txBody>
          <a:bodyPr anchor="t" rtlCol="false" tIns="0" lIns="0" bIns="0" rIns="0">
            <a:spAutoFit/>
          </a:bodyPr>
          <a:lstStyle/>
          <a:p>
            <a:pPr algn="ctr">
              <a:lnSpc>
                <a:spcPts val="2796"/>
              </a:lnSpc>
            </a:pPr>
            <a:r>
              <a:rPr lang="en-US" sz="1997">
                <a:solidFill>
                  <a:srgbClr val="2F140C"/>
                </a:solidFill>
                <a:latin typeface="Now"/>
                <a:ea typeface="Now"/>
                <a:cs typeface="Now"/>
                <a:sym typeface="Now"/>
              </a:rPr>
              <a:t>121450003</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888" r="0" b="-8888"/>
            </a:stretch>
          </a:blipFill>
        </p:spPr>
      </p:sp>
      <p:sp>
        <p:nvSpPr>
          <p:cNvPr name="Freeform 3" id="3"/>
          <p:cNvSpPr/>
          <p:nvPr/>
        </p:nvSpPr>
        <p:spPr>
          <a:xfrm flipH="false" flipV="false" rot="236070">
            <a:off x="-2500629" y="-1644312"/>
            <a:ext cx="5507484" cy="4440409"/>
          </a:xfrm>
          <a:custGeom>
            <a:avLst/>
            <a:gdLst/>
            <a:ahLst/>
            <a:cxnLst/>
            <a:rect r="r" b="b" t="t" l="l"/>
            <a:pathLst>
              <a:path h="4440409" w="5507484">
                <a:moveTo>
                  <a:pt x="0" y="0"/>
                </a:moveTo>
                <a:lnTo>
                  <a:pt x="5507484" y="0"/>
                </a:lnTo>
                <a:lnTo>
                  <a:pt x="5507484" y="4440409"/>
                </a:lnTo>
                <a:lnTo>
                  <a:pt x="0" y="444040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6392049">
            <a:off x="14133" y="-570237"/>
            <a:ext cx="1464880" cy="2703638"/>
          </a:xfrm>
          <a:custGeom>
            <a:avLst/>
            <a:gdLst/>
            <a:ahLst/>
            <a:cxnLst/>
            <a:rect r="r" b="b" t="t" l="l"/>
            <a:pathLst>
              <a:path h="2703638" w="1464880">
                <a:moveTo>
                  <a:pt x="0" y="0"/>
                </a:moveTo>
                <a:lnTo>
                  <a:pt x="1464881" y="0"/>
                </a:lnTo>
                <a:lnTo>
                  <a:pt x="1464881" y="2703638"/>
                </a:lnTo>
                <a:lnTo>
                  <a:pt x="0" y="270363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4310067">
            <a:off x="15037881" y="-1761697"/>
            <a:ext cx="5103628" cy="4114800"/>
          </a:xfrm>
          <a:custGeom>
            <a:avLst/>
            <a:gdLst/>
            <a:ahLst/>
            <a:cxnLst/>
            <a:rect r="r" b="b" t="t" l="l"/>
            <a:pathLst>
              <a:path h="4114800" w="5103628">
                <a:moveTo>
                  <a:pt x="0" y="0"/>
                </a:moveTo>
                <a:lnTo>
                  <a:pt x="5103628" y="0"/>
                </a:lnTo>
                <a:lnTo>
                  <a:pt x="5103628"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6" id="6"/>
          <p:cNvGrpSpPr/>
          <p:nvPr/>
        </p:nvGrpSpPr>
        <p:grpSpPr>
          <a:xfrm rot="0">
            <a:off x="3694599" y="3927022"/>
            <a:ext cx="6724995" cy="5505219"/>
            <a:chOff x="0" y="0"/>
            <a:chExt cx="2873321" cy="2352159"/>
          </a:xfrm>
        </p:grpSpPr>
        <p:sp>
          <p:nvSpPr>
            <p:cNvPr name="Freeform 7" id="7"/>
            <p:cNvSpPr/>
            <p:nvPr/>
          </p:nvSpPr>
          <p:spPr>
            <a:xfrm flipH="false" flipV="false" rot="0">
              <a:off x="0" y="0"/>
              <a:ext cx="2873321" cy="2352159"/>
            </a:xfrm>
            <a:custGeom>
              <a:avLst/>
              <a:gdLst/>
              <a:ahLst/>
              <a:cxnLst/>
              <a:rect r="r" b="b" t="t" l="l"/>
              <a:pathLst>
                <a:path h="2352159" w="2873321">
                  <a:moveTo>
                    <a:pt x="58712" y="0"/>
                  </a:moveTo>
                  <a:lnTo>
                    <a:pt x="2814609" y="0"/>
                  </a:lnTo>
                  <a:cubicBezTo>
                    <a:pt x="2847034" y="0"/>
                    <a:pt x="2873321" y="26286"/>
                    <a:pt x="2873321" y="58712"/>
                  </a:cubicBezTo>
                  <a:lnTo>
                    <a:pt x="2873321" y="2293447"/>
                  </a:lnTo>
                  <a:cubicBezTo>
                    <a:pt x="2873321" y="2325873"/>
                    <a:pt x="2847034" y="2352159"/>
                    <a:pt x="2814609" y="2352159"/>
                  </a:cubicBezTo>
                  <a:lnTo>
                    <a:pt x="58712" y="2352159"/>
                  </a:lnTo>
                  <a:cubicBezTo>
                    <a:pt x="43141" y="2352159"/>
                    <a:pt x="28207" y="2345974"/>
                    <a:pt x="17196" y="2334963"/>
                  </a:cubicBezTo>
                  <a:cubicBezTo>
                    <a:pt x="6186" y="2323952"/>
                    <a:pt x="0" y="2309019"/>
                    <a:pt x="0" y="2293447"/>
                  </a:cubicBezTo>
                  <a:lnTo>
                    <a:pt x="0" y="58712"/>
                  </a:lnTo>
                  <a:cubicBezTo>
                    <a:pt x="0" y="26286"/>
                    <a:pt x="26286" y="0"/>
                    <a:pt x="58712" y="0"/>
                  </a:cubicBezTo>
                  <a:close/>
                </a:path>
              </a:pathLst>
            </a:custGeom>
            <a:solidFill>
              <a:srgbClr val="E26F6F"/>
            </a:solidFill>
            <a:ln cap="rnd">
              <a:noFill/>
              <a:prstDash val="solid"/>
              <a:round/>
            </a:ln>
          </p:spPr>
        </p:sp>
        <p:sp>
          <p:nvSpPr>
            <p:cNvPr name="TextBox 8" id="8"/>
            <p:cNvSpPr txBox="true"/>
            <p:nvPr/>
          </p:nvSpPr>
          <p:spPr>
            <a:xfrm>
              <a:off x="0" y="-133350"/>
              <a:ext cx="2873321" cy="2485509"/>
            </a:xfrm>
            <a:prstGeom prst="rect">
              <a:avLst/>
            </a:prstGeom>
          </p:spPr>
          <p:txBody>
            <a:bodyPr anchor="ctr" rtlCol="false" tIns="43213" lIns="43213" bIns="43213" rIns="43213"/>
            <a:lstStyle/>
            <a:p>
              <a:pPr algn="ctr">
                <a:lnSpc>
                  <a:spcPts val="4200"/>
                </a:lnSpc>
                <a:spcBef>
                  <a:spcPct val="0"/>
                </a:spcBef>
              </a:pPr>
            </a:p>
          </p:txBody>
        </p:sp>
      </p:grpSp>
      <p:sp>
        <p:nvSpPr>
          <p:cNvPr name="Freeform 9" id="9"/>
          <p:cNvSpPr/>
          <p:nvPr/>
        </p:nvSpPr>
        <p:spPr>
          <a:xfrm flipH="false" flipV="false" rot="0">
            <a:off x="253113" y="2787078"/>
            <a:ext cx="3040564" cy="8001484"/>
          </a:xfrm>
          <a:custGeom>
            <a:avLst/>
            <a:gdLst/>
            <a:ahLst/>
            <a:cxnLst/>
            <a:rect r="r" b="b" t="t" l="l"/>
            <a:pathLst>
              <a:path h="8001484" w="3040564">
                <a:moveTo>
                  <a:pt x="0" y="0"/>
                </a:moveTo>
                <a:lnTo>
                  <a:pt x="3040564" y="0"/>
                </a:lnTo>
                <a:lnTo>
                  <a:pt x="3040564" y="8001484"/>
                </a:lnTo>
                <a:lnTo>
                  <a:pt x="0" y="800148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grpSp>
        <p:nvGrpSpPr>
          <p:cNvPr name="Group 10" id="10"/>
          <p:cNvGrpSpPr/>
          <p:nvPr/>
        </p:nvGrpSpPr>
        <p:grpSpPr>
          <a:xfrm rot="0">
            <a:off x="7057097" y="289427"/>
            <a:ext cx="4052180" cy="1307119"/>
            <a:chOff x="0" y="0"/>
            <a:chExt cx="5402906" cy="1742825"/>
          </a:xfrm>
        </p:grpSpPr>
        <p:sp>
          <p:nvSpPr>
            <p:cNvPr name="Freeform 11" id="11"/>
            <p:cNvSpPr/>
            <p:nvPr/>
          </p:nvSpPr>
          <p:spPr>
            <a:xfrm flipH="false" flipV="false" rot="0">
              <a:off x="3719763" y="59682"/>
              <a:ext cx="1683143" cy="1683143"/>
            </a:xfrm>
            <a:custGeom>
              <a:avLst/>
              <a:gdLst/>
              <a:ahLst/>
              <a:cxnLst/>
              <a:rect r="r" b="b" t="t" l="l"/>
              <a:pathLst>
                <a:path h="1683143" w="1683143">
                  <a:moveTo>
                    <a:pt x="0" y="0"/>
                  </a:moveTo>
                  <a:lnTo>
                    <a:pt x="1683143" y="0"/>
                  </a:lnTo>
                  <a:lnTo>
                    <a:pt x="1683143" y="1683143"/>
                  </a:lnTo>
                  <a:lnTo>
                    <a:pt x="0" y="1683143"/>
                  </a:lnTo>
                  <a:lnTo>
                    <a:pt x="0" y="0"/>
                  </a:lnTo>
                  <a:close/>
                </a:path>
              </a:pathLst>
            </a:custGeom>
            <a:blipFill>
              <a:blip r:embed="rId11"/>
              <a:stretch>
                <a:fillRect l="0" t="0" r="0" b="0"/>
              </a:stretch>
            </a:blipFill>
          </p:spPr>
        </p:sp>
        <p:sp>
          <p:nvSpPr>
            <p:cNvPr name="Freeform 12" id="12"/>
            <p:cNvSpPr/>
            <p:nvPr/>
          </p:nvSpPr>
          <p:spPr>
            <a:xfrm flipH="false" flipV="false" rot="0">
              <a:off x="0" y="0"/>
              <a:ext cx="1742825" cy="1742825"/>
            </a:xfrm>
            <a:custGeom>
              <a:avLst/>
              <a:gdLst/>
              <a:ahLst/>
              <a:cxnLst/>
              <a:rect r="r" b="b" t="t" l="l"/>
              <a:pathLst>
                <a:path h="1742825" w="1742825">
                  <a:moveTo>
                    <a:pt x="0" y="0"/>
                  </a:moveTo>
                  <a:lnTo>
                    <a:pt x="1742825" y="0"/>
                  </a:lnTo>
                  <a:lnTo>
                    <a:pt x="1742825" y="1742825"/>
                  </a:lnTo>
                  <a:lnTo>
                    <a:pt x="0" y="1742825"/>
                  </a:lnTo>
                  <a:lnTo>
                    <a:pt x="0" y="0"/>
                  </a:lnTo>
                  <a:close/>
                </a:path>
              </a:pathLst>
            </a:custGeom>
            <a:blipFill>
              <a:blip r:embed="rId12"/>
              <a:stretch>
                <a:fillRect l="0" t="0" r="0" b="0"/>
              </a:stretch>
            </a:blipFill>
          </p:spPr>
        </p:sp>
        <p:sp>
          <p:nvSpPr>
            <p:cNvPr name="Freeform 13" id="13"/>
            <p:cNvSpPr/>
            <p:nvPr/>
          </p:nvSpPr>
          <p:spPr>
            <a:xfrm flipH="false" flipV="false" rot="0">
              <a:off x="1905756" y="59682"/>
              <a:ext cx="1683143" cy="1683143"/>
            </a:xfrm>
            <a:custGeom>
              <a:avLst/>
              <a:gdLst/>
              <a:ahLst/>
              <a:cxnLst/>
              <a:rect r="r" b="b" t="t" l="l"/>
              <a:pathLst>
                <a:path h="1683143" w="1683143">
                  <a:moveTo>
                    <a:pt x="0" y="0"/>
                  </a:moveTo>
                  <a:lnTo>
                    <a:pt x="1683143" y="0"/>
                  </a:lnTo>
                  <a:lnTo>
                    <a:pt x="1683143" y="1683143"/>
                  </a:lnTo>
                  <a:lnTo>
                    <a:pt x="0" y="1683143"/>
                  </a:lnTo>
                  <a:lnTo>
                    <a:pt x="0" y="0"/>
                  </a:lnTo>
                  <a:close/>
                </a:path>
              </a:pathLst>
            </a:custGeom>
            <a:blipFill>
              <a:blip r:embed="rId13"/>
              <a:stretch>
                <a:fillRect l="0" t="0" r="0" b="0"/>
              </a:stretch>
            </a:blipFill>
          </p:spPr>
        </p:sp>
      </p:grpSp>
      <p:grpSp>
        <p:nvGrpSpPr>
          <p:cNvPr name="Group 14" id="14"/>
          <p:cNvGrpSpPr/>
          <p:nvPr/>
        </p:nvGrpSpPr>
        <p:grpSpPr>
          <a:xfrm rot="0">
            <a:off x="6888832" y="1674573"/>
            <a:ext cx="4220445" cy="93400"/>
            <a:chOff x="0" y="0"/>
            <a:chExt cx="1359189" cy="30079"/>
          </a:xfrm>
        </p:grpSpPr>
        <p:sp>
          <p:nvSpPr>
            <p:cNvPr name="Freeform 15" id="15"/>
            <p:cNvSpPr/>
            <p:nvPr/>
          </p:nvSpPr>
          <p:spPr>
            <a:xfrm flipH="false" flipV="false" rot="0">
              <a:off x="0" y="0"/>
              <a:ext cx="1359189" cy="30079"/>
            </a:xfrm>
            <a:custGeom>
              <a:avLst/>
              <a:gdLst/>
              <a:ahLst/>
              <a:cxnLst/>
              <a:rect r="r" b="b" t="t" l="l"/>
              <a:pathLst>
                <a:path h="30079" w="1359189">
                  <a:moveTo>
                    <a:pt x="0" y="0"/>
                  </a:moveTo>
                  <a:lnTo>
                    <a:pt x="1359189" y="0"/>
                  </a:lnTo>
                  <a:lnTo>
                    <a:pt x="1359189" y="30079"/>
                  </a:lnTo>
                  <a:lnTo>
                    <a:pt x="0" y="30079"/>
                  </a:lnTo>
                  <a:close/>
                </a:path>
              </a:pathLst>
            </a:custGeom>
            <a:solidFill>
              <a:srgbClr val="F9B314"/>
            </a:solidFill>
          </p:spPr>
        </p:sp>
        <p:sp>
          <p:nvSpPr>
            <p:cNvPr name="TextBox 16" id="16"/>
            <p:cNvSpPr txBox="true"/>
            <p:nvPr/>
          </p:nvSpPr>
          <p:spPr>
            <a:xfrm>
              <a:off x="0" y="-38100"/>
              <a:ext cx="1359189" cy="68179"/>
            </a:xfrm>
            <a:prstGeom prst="rect">
              <a:avLst/>
            </a:prstGeom>
          </p:spPr>
          <p:txBody>
            <a:bodyPr anchor="ctr" rtlCol="false" tIns="50800" lIns="50800" bIns="50800" rIns="50800"/>
            <a:lstStyle/>
            <a:p>
              <a:pPr algn="ctr">
                <a:lnSpc>
                  <a:spcPts val="2659"/>
                </a:lnSpc>
                <a:spcBef>
                  <a:spcPct val="0"/>
                </a:spcBef>
              </a:pPr>
            </a:p>
          </p:txBody>
        </p:sp>
      </p:grpSp>
      <p:sp>
        <p:nvSpPr>
          <p:cNvPr name="Freeform 17" id="17"/>
          <p:cNvSpPr/>
          <p:nvPr/>
        </p:nvSpPr>
        <p:spPr>
          <a:xfrm flipH="false" flipV="false" rot="0">
            <a:off x="11143771" y="4639179"/>
            <a:ext cx="6445924" cy="3621239"/>
          </a:xfrm>
          <a:custGeom>
            <a:avLst/>
            <a:gdLst/>
            <a:ahLst/>
            <a:cxnLst/>
            <a:rect r="r" b="b" t="t" l="l"/>
            <a:pathLst>
              <a:path h="3621239" w="6445924">
                <a:moveTo>
                  <a:pt x="0" y="0"/>
                </a:moveTo>
                <a:lnTo>
                  <a:pt x="6445924" y="0"/>
                </a:lnTo>
                <a:lnTo>
                  <a:pt x="6445924" y="3621239"/>
                </a:lnTo>
                <a:lnTo>
                  <a:pt x="0" y="3621239"/>
                </a:lnTo>
                <a:lnTo>
                  <a:pt x="0" y="0"/>
                </a:lnTo>
                <a:close/>
              </a:path>
            </a:pathLst>
          </a:custGeom>
          <a:blipFill>
            <a:blip r:embed="rId14"/>
            <a:stretch>
              <a:fillRect l="-34268" t="0" r="-34268" b="0"/>
            </a:stretch>
          </a:blipFill>
        </p:spPr>
      </p:sp>
      <p:sp>
        <p:nvSpPr>
          <p:cNvPr name="TextBox 18" id="18"/>
          <p:cNvSpPr txBox="true"/>
          <p:nvPr/>
        </p:nvSpPr>
        <p:spPr>
          <a:xfrm rot="0">
            <a:off x="3941789" y="4254671"/>
            <a:ext cx="6230615" cy="4792772"/>
          </a:xfrm>
          <a:prstGeom prst="rect">
            <a:avLst/>
          </a:prstGeom>
        </p:spPr>
        <p:txBody>
          <a:bodyPr anchor="t" rtlCol="false" tIns="0" lIns="0" bIns="0" rIns="0">
            <a:spAutoFit/>
          </a:bodyPr>
          <a:lstStyle/>
          <a:p>
            <a:pPr algn="ctr">
              <a:lnSpc>
                <a:spcPts val="3814"/>
              </a:lnSpc>
            </a:pPr>
            <a:r>
              <a:rPr lang="en-US" sz="2724">
                <a:solidFill>
                  <a:srgbClr val="000000"/>
                </a:solidFill>
                <a:latin typeface="Dreaming Outloud Sans Alt"/>
                <a:ea typeface="Dreaming Outloud Sans Alt"/>
                <a:cs typeface="Dreaming Outloud Sans Alt"/>
                <a:sym typeface="Dreaming Outloud Sans Alt"/>
              </a:rPr>
              <a:t>Resveratrol adalah senyawa polifenol yang dikenal karena memiliki berbagai manfaat farmakologis, termasuk aktivitas antioksidan, antiinflamasi, dan antikanker. Struktur kimianya menunjukkan adanya gugus hidroksil (-OH) pada cincin aromatik, yang berperan penting dalam aktivitas antioksidan melalui kemampuan untuk mendonorkan elektron dan menangkal radikal bebas.</a:t>
            </a:r>
          </a:p>
        </p:txBody>
      </p:sp>
      <p:sp>
        <p:nvSpPr>
          <p:cNvPr name="TextBox 19" id="19"/>
          <p:cNvSpPr txBox="true"/>
          <p:nvPr/>
        </p:nvSpPr>
        <p:spPr>
          <a:xfrm rot="0">
            <a:off x="4399290" y="2639773"/>
            <a:ext cx="9489421" cy="613410"/>
          </a:xfrm>
          <a:prstGeom prst="rect">
            <a:avLst/>
          </a:prstGeom>
        </p:spPr>
        <p:txBody>
          <a:bodyPr anchor="t" rtlCol="false" tIns="0" lIns="0" bIns="0" rIns="0">
            <a:spAutoFit/>
          </a:bodyPr>
          <a:lstStyle/>
          <a:p>
            <a:pPr algn="ctr">
              <a:lnSpc>
                <a:spcPts val="5040"/>
              </a:lnSpc>
            </a:pPr>
            <a:r>
              <a:rPr lang="en-US" sz="3600">
                <a:solidFill>
                  <a:srgbClr val="000000"/>
                </a:solidFill>
                <a:latin typeface="Fredoka"/>
                <a:ea typeface="Fredoka"/>
                <a:cs typeface="Fredoka"/>
                <a:sym typeface="Fredoka"/>
              </a:rPr>
              <a:t>Struktur Kimia Resveratrol</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888" r="0" b="-8888"/>
            </a:stretch>
          </a:blipFill>
        </p:spPr>
      </p:sp>
      <p:sp>
        <p:nvSpPr>
          <p:cNvPr name="Freeform 3" id="3"/>
          <p:cNvSpPr/>
          <p:nvPr/>
        </p:nvSpPr>
        <p:spPr>
          <a:xfrm flipH="false" flipV="false" rot="-6498027">
            <a:off x="-1592178" y="8228057"/>
            <a:ext cx="4199421" cy="3385783"/>
          </a:xfrm>
          <a:custGeom>
            <a:avLst/>
            <a:gdLst/>
            <a:ahLst/>
            <a:cxnLst/>
            <a:rect r="r" b="b" t="t" l="l"/>
            <a:pathLst>
              <a:path h="3385783" w="4199421">
                <a:moveTo>
                  <a:pt x="0" y="0"/>
                </a:moveTo>
                <a:lnTo>
                  <a:pt x="4199421" y="0"/>
                </a:lnTo>
                <a:lnTo>
                  <a:pt x="4199421" y="3385783"/>
                </a:lnTo>
                <a:lnTo>
                  <a:pt x="0" y="338578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3088930">
            <a:off x="-3318145" y="-1577291"/>
            <a:ext cx="5507484" cy="4440409"/>
          </a:xfrm>
          <a:custGeom>
            <a:avLst/>
            <a:gdLst/>
            <a:ahLst/>
            <a:cxnLst/>
            <a:rect r="r" b="b" t="t" l="l"/>
            <a:pathLst>
              <a:path h="4440409" w="5507484">
                <a:moveTo>
                  <a:pt x="0" y="0"/>
                </a:moveTo>
                <a:lnTo>
                  <a:pt x="5507483" y="0"/>
                </a:lnTo>
                <a:lnTo>
                  <a:pt x="5507483" y="4440409"/>
                </a:lnTo>
                <a:lnTo>
                  <a:pt x="0" y="444040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5924385">
            <a:off x="-41458" y="-756775"/>
            <a:ext cx="1350980" cy="2493420"/>
          </a:xfrm>
          <a:custGeom>
            <a:avLst/>
            <a:gdLst/>
            <a:ahLst/>
            <a:cxnLst/>
            <a:rect r="r" b="b" t="t" l="l"/>
            <a:pathLst>
              <a:path h="2493420" w="1350980">
                <a:moveTo>
                  <a:pt x="0" y="0"/>
                </a:moveTo>
                <a:lnTo>
                  <a:pt x="1350980" y="0"/>
                </a:lnTo>
                <a:lnTo>
                  <a:pt x="1350980" y="2493420"/>
                </a:lnTo>
                <a:lnTo>
                  <a:pt x="0" y="249342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6" id="6"/>
          <p:cNvGrpSpPr/>
          <p:nvPr/>
        </p:nvGrpSpPr>
        <p:grpSpPr>
          <a:xfrm rot="0">
            <a:off x="15109776" y="-2599112"/>
            <a:ext cx="5792766" cy="14563213"/>
            <a:chOff x="0" y="0"/>
            <a:chExt cx="7723688" cy="19417617"/>
          </a:xfrm>
        </p:grpSpPr>
        <p:sp>
          <p:nvSpPr>
            <p:cNvPr name="Freeform 7" id="7"/>
            <p:cNvSpPr/>
            <p:nvPr/>
          </p:nvSpPr>
          <p:spPr>
            <a:xfrm flipH="false" flipV="false" rot="-641280">
              <a:off x="469121" y="13347792"/>
              <a:ext cx="6804837" cy="5486400"/>
            </a:xfrm>
            <a:custGeom>
              <a:avLst/>
              <a:gdLst/>
              <a:ahLst/>
              <a:cxnLst/>
              <a:rect r="r" b="b" t="t" l="l"/>
              <a:pathLst>
                <a:path h="5486400" w="6804837">
                  <a:moveTo>
                    <a:pt x="0" y="0"/>
                  </a:moveTo>
                  <a:lnTo>
                    <a:pt x="6804837" y="0"/>
                  </a:lnTo>
                  <a:lnTo>
                    <a:pt x="6804837" y="5486400"/>
                  </a:lnTo>
                  <a:lnTo>
                    <a:pt x="0" y="548640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8" id="8"/>
            <p:cNvSpPr/>
            <p:nvPr/>
          </p:nvSpPr>
          <p:spPr>
            <a:xfrm flipH="false" flipV="false" rot="4186786">
              <a:off x="469121" y="1397662"/>
              <a:ext cx="6804837" cy="5486400"/>
            </a:xfrm>
            <a:custGeom>
              <a:avLst/>
              <a:gdLst/>
              <a:ahLst/>
              <a:cxnLst/>
              <a:rect r="r" b="b" t="t" l="l"/>
              <a:pathLst>
                <a:path h="5486400" w="6804837">
                  <a:moveTo>
                    <a:pt x="0" y="0"/>
                  </a:moveTo>
                  <a:lnTo>
                    <a:pt x="6804837" y="0"/>
                  </a:lnTo>
                  <a:lnTo>
                    <a:pt x="6804837" y="5486400"/>
                  </a:lnTo>
                  <a:lnTo>
                    <a:pt x="0" y="548640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9" id="9"/>
            <p:cNvSpPr/>
            <p:nvPr/>
          </p:nvSpPr>
          <p:spPr>
            <a:xfrm flipH="false" flipV="false" rot="-4149154">
              <a:off x="1434346" y="13185887"/>
              <a:ext cx="2654508" cy="4899260"/>
            </a:xfrm>
            <a:custGeom>
              <a:avLst/>
              <a:gdLst/>
              <a:ahLst/>
              <a:cxnLst/>
              <a:rect r="r" b="b" t="t" l="l"/>
              <a:pathLst>
                <a:path h="4899260" w="2654508">
                  <a:moveTo>
                    <a:pt x="0" y="0"/>
                  </a:moveTo>
                  <a:lnTo>
                    <a:pt x="2654508" y="0"/>
                  </a:lnTo>
                  <a:lnTo>
                    <a:pt x="2654508" y="4899260"/>
                  </a:lnTo>
                  <a:lnTo>
                    <a:pt x="0" y="4899260"/>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grpSp>
      <p:grpSp>
        <p:nvGrpSpPr>
          <p:cNvPr name="Group 10" id="10"/>
          <p:cNvGrpSpPr/>
          <p:nvPr/>
        </p:nvGrpSpPr>
        <p:grpSpPr>
          <a:xfrm rot="0">
            <a:off x="437704" y="3735066"/>
            <a:ext cx="8645482" cy="5802771"/>
            <a:chOff x="0" y="0"/>
            <a:chExt cx="3057641" cy="2052262"/>
          </a:xfrm>
        </p:grpSpPr>
        <p:sp>
          <p:nvSpPr>
            <p:cNvPr name="Freeform 11" id="11"/>
            <p:cNvSpPr/>
            <p:nvPr/>
          </p:nvSpPr>
          <p:spPr>
            <a:xfrm flipH="false" flipV="false" rot="0">
              <a:off x="0" y="0"/>
              <a:ext cx="3057641" cy="2052262"/>
            </a:xfrm>
            <a:custGeom>
              <a:avLst/>
              <a:gdLst/>
              <a:ahLst/>
              <a:cxnLst/>
              <a:rect r="r" b="b" t="t" l="l"/>
              <a:pathLst>
                <a:path h="2052262" w="3057641">
                  <a:moveTo>
                    <a:pt x="45670" y="0"/>
                  </a:moveTo>
                  <a:lnTo>
                    <a:pt x="3011972" y="0"/>
                  </a:lnTo>
                  <a:cubicBezTo>
                    <a:pt x="3037194" y="0"/>
                    <a:pt x="3057641" y="20447"/>
                    <a:pt x="3057641" y="45670"/>
                  </a:cubicBezTo>
                  <a:lnTo>
                    <a:pt x="3057641" y="2006592"/>
                  </a:lnTo>
                  <a:cubicBezTo>
                    <a:pt x="3057641" y="2031815"/>
                    <a:pt x="3037194" y="2052262"/>
                    <a:pt x="3011972" y="2052262"/>
                  </a:cubicBezTo>
                  <a:lnTo>
                    <a:pt x="45670" y="2052262"/>
                  </a:lnTo>
                  <a:cubicBezTo>
                    <a:pt x="20447" y="2052262"/>
                    <a:pt x="0" y="2031815"/>
                    <a:pt x="0" y="2006592"/>
                  </a:cubicBezTo>
                  <a:lnTo>
                    <a:pt x="0" y="45670"/>
                  </a:lnTo>
                  <a:cubicBezTo>
                    <a:pt x="0" y="20447"/>
                    <a:pt x="20447" y="0"/>
                    <a:pt x="45670" y="0"/>
                  </a:cubicBezTo>
                  <a:close/>
                </a:path>
              </a:pathLst>
            </a:custGeom>
            <a:solidFill>
              <a:srgbClr val="E26F6F"/>
            </a:solidFill>
            <a:ln cap="rnd">
              <a:noFill/>
              <a:prstDash val="solid"/>
              <a:round/>
            </a:ln>
          </p:spPr>
        </p:sp>
        <p:sp>
          <p:nvSpPr>
            <p:cNvPr name="TextBox 12" id="12"/>
            <p:cNvSpPr txBox="true"/>
            <p:nvPr/>
          </p:nvSpPr>
          <p:spPr>
            <a:xfrm>
              <a:off x="0" y="-133350"/>
              <a:ext cx="3057641" cy="2185612"/>
            </a:xfrm>
            <a:prstGeom prst="rect">
              <a:avLst/>
            </a:prstGeom>
          </p:spPr>
          <p:txBody>
            <a:bodyPr anchor="ctr" rtlCol="false" tIns="52204" lIns="52204" bIns="52204" rIns="52204"/>
            <a:lstStyle/>
            <a:p>
              <a:pPr algn="ctr">
                <a:lnSpc>
                  <a:spcPts val="4200"/>
                </a:lnSpc>
                <a:spcBef>
                  <a:spcPct val="0"/>
                </a:spcBef>
              </a:pPr>
            </a:p>
          </p:txBody>
        </p:sp>
      </p:grpSp>
      <p:grpSp>
        <p:nvGrpSpPr>
          <p:cNvPr name="Group 13" id="13"/>
          <p:cNvGrpSpPr/>
          <p:nvPr/>
        </p:nvGrpSpPr>
        <p:grpSpPr>
          <a:xfrm rot="0">
            <a:off x="7057097" y="289427"/>
            <a:ext cx="4052180" cy="1307119"/>
            <a:chOff x="0" y="0"/>
            <a:chExt cx="5402906" cy="1742825"/>
          </a:xfrm>
        </p:grpSpPr>
        <p:sp>
          <p:nvSpPr>
            <p:cNvPr name="Freeform 14" id="14"/>
            <p:cNvSpPr/>
            <p:nvPr/>
          </p:nvSpPr>
          <p:spPr>
            <a:xfrm flipH="false" flipV="false" rot="0">
              <a:off x="3719763" y="59682"/>
              <a:ext cx="1683143" cy="1683143"/>
            </a:xfrm>
            <a:custGeom>
              <a:avLst/>
              <a:gdLst/>
              <a:ahLst/>
              <a:cxnLst/>
              <a:rect r="r" b="b" t="t" l="l"/>
              <a:pathLst>
                <a:path h="1683143" w="1683143">
                  <a:moveTo>
                    <a:pt x="0" y="0"/>
                  </a:moveTo>
                  <a:lnTo>
                    <a:pt x="1683143" y="0"/>
                  </a:lnTo>
                  <a:lnTo>
                    <a:pt x="1683143" y="1683143"/>
                  </a:lnTo>
                  <a:lnTo>
                    <a:pt x="0" y="1683143"/>
                  </a:lnTo>
                  <a:lnTo>
                    <a:pt x="0" y="0"/>
                  </a:lnTo>
                  <a:close/>
                </a:path>
              </a:pathLst>
            </a:custGeom>
            <a:blipFill>
              <a:blip r:embed="rId15"/>
              <a:stretch>
                <a:fillRect l="0" t="0" r="0" b="0"/>
              </a:stretch>
            </a:blipFill>
          </p:spPr>
        </p:sp>
        <p:sp>
          <p:nvSpPr>
            <p:cNvPr name="Freeform 15" id="15"/>
            <p:cNvSpPr/>
            <p:nvPr/>
          </p:nvSpPr>
          <p:spPr>
            <a:xfrm flipH="false" flipV="false" rot="0">
              <a:off x="0" y="0"/>
              <a:ext cx="1742825" cy="1742825"/>
            </a:xfrm>
            <a:custGeom>
              <a:avLst/>
              <a:gdLst/>
              <a:ahLst/>
              <a:cxnLst/>
              <a:rect r="r" b="b" t="t" l="l"/>
              <a:pathLst>
                <a:path h="1742825" w="1742825">
                  <a:moveTo>
                    <a:pt x="0" y="0"/>
                  </a:moveTo>
                  <a:lnTo>
                    <a:pt x="1742825" y="0"/>
                  </a:lnTo>
                  <a:lnTo>
                    <a:pt x="1742825" y="1742825"/>
                  </a:lnTo>
                  <a:lnTo>
                    <a:pt x="0" y="1742825"/>
                  </a:lnTo>
                  <a:lnTo>
                    <a:pt x="0" y="0"/>
                  </a:lnTo>
                  <a:close/>
                </a:path>
              </a:pathLst>
            </a:custGeom>
            <a:blipFill>
              <a:blip r:embed="rId16"/>
              <a:stretch>
                <a:fillRect l="0" t="0" r="0" b="0"/>
              </a:stretch>
            </a:blipFill>
          </p:spPr>
        </p:sp>
        <p:sp>
          <p:nvSpPr>
            <p:cNvPr name="Freeform 16" id="16"/>
            <p:cNvSpPr/>
            <p:nvPr/>
          </p:nvSpPr>
          <p:spPr>
            <a:xfrm flipH="false" flipV="false" rot="0">
              <a:off x="1905756" y="59682"/>
              <a:ext cx="1683143" cy="1683143"/>
            </a:xfrm>
            <a:custGeom>
              <a:avLst/>
              <a:gdLst/>
              <a:ahLst/>
              <a:cxnLst/>
              <a:rect r="r" b="b" t="t" l="l"/>
              <a:pathLst>
                <a:path h="1683143" w="1683143">
                  <a:moveTo>
                    <a:pt x="0" y="0"/>
                  </a:moveTo>
                  <a:lnTo>
                    <a:pt x="1683143" y="0"/>
                  </a:lnTo>
                  <a:lnTo>
                    <a:pt x="1683143" y="1683143"/>
                  </a:lnTo>
                  <a:lnTo>
                    <a:pt x="0" y="1683143"/>
                  </a:lnTo>
                  <a:lnTo>
                    <a:pt x="0" y="0"/>
                  </a:lnTo>
                  <a:close/>
                </a:path>
              </a:pathLst>
            </a:custGeom>
            <a:blipFill>
              <a:blip r:embed="rId17"/>
              <a:stretch>
                <a:fillRect l="0" t="0" r="0" b="0"/>
              </a:stretch>
            </a:blipFill>
          </p:spPr>
        </p:sp>
      </p:grpSp>
      <p:grpSp>
        <p:nvGrpSpPr>
          <p:cNvPr name="Group 17" id="17"/>
          <p:cNvGrpSpPr/>
          <p:nvPr/>
        </p:nvGrpSpPr>
        <p:grpSpPr>
          <a:xfrm rot="0">
            <a:off x="6888832" y="1674573"/>
            <a:ext cx="4220445" cy="93400"/>
            <a:chOff x="0" y="0"/>
            <a:chExt cx="1359189" cy="30079"/>
          </a:xfrm>
        </p:grpSpPr>
        <p:sp>
          <p:nvSpPr>
            <p:cNvPr name="Freeform 18" id="18"/>
            <p:cNvSpPr/>
            <p:nvPr/>
          </p:nvSpPr>
          <p:spPr>
            <a:xfrm flipH="false" flipV="false" rot="0">
              <a:off x="0" y="0"/>
              <a:ext cx="1359189" cy="30079"/>
            </a:xfrm>
            <a:custGeom>
              <a:avLst/>
              <a:gdLst/>
              <a:ahLst/>
              <a:cxnLst/>
              <a:rect r="r" b="b" t="t" l="l"/>
              <a:pathLst>
                <a:path h="30079" w="1359189">
                  <a:moveTo>
                    <a:pt x="0" y="0"/>
                  </a:moveTo>
                  <a:lnTo>
                    <a:pt x="1359189" y="0"/>
                  </a:lnTo>
                  <a:lnTo>
                    <a:pt x="1359189" y="30079"/>
                  </a:lnTo>
                  <a:lnTo>
                    <a:pt x="0" y="30079"/>
                  </a:lnTo>
                  <a:close/>
                </a:path>
              </a:pathLst>
            </a:custGeom>
            <a:solidFill>
              <a:srgbClr val="F9B314"/>
            </a:solidFill>
          </p:spPr>
        </p:sp>
        <p:sp>
          <p:nvSpPr>
            <p:cNvPr name="TextBox 19" id="19"/>
            <p:cNvSpPr txBox="true"/>
            <p:nvPr/>
          </p:nvSpPr>
          <p:spPr>
            <a:xfrm>
              <a:off x="0" y="-38100"/>
              <a:ext cx="1359189" cy="68179"/>
            </a:xfrm>
            <a:prstGeom prst="rect">
              <a:avLst/>
            </a:prstGeom>
          </p:spPr>
          <p:txBody>
            <a:bodyPr anchor="ctr" rtlCol="false" tIns="50800" lIns="50800" bIns="50800" rIns="50800"/>
            <a:lstStyle/>
            <a:p>
              <a:pPr algn="ctr">
                <a:lnSpc>
                  <a:spcPts val="2659"/>
                </a:lnSpc>
                <a:spcBef>
                  <a:spcPct val="0"/>
                </a:spcBef>
              </a:pPr>
            </a:p>
          </p:txBody>
        </p:sp>
      </p:grpSp>
      <p:sp>
        <p:nvSpPr>
          <p:cNvPr name="Freeform 20" id="20"/>
          <p:cNvSpPr/>
          <p:nvPr/>
        </p:nvSpPr>
        <p:spPr>
          <a:xfrm flipH="false" flipV="false" rot="0">
            <a:off x="9144000" y="3411216"/>
            <a:ext cx="8735240" cy="5241144"/>
          </a:xfrm>
          <a:custGeom>
            <a:avLst/>
            <a:gdLst/>
            <a:ahLst/>
            <a:cxnLst/>
            <a:rect r="r" b="b" t="t" l="l"/>
            <a:pathLst>
              <a:path h="5241144" w="8735240">
                <a:moveTo>
                  <a:pt x="0" y="0"/>
                </a:moveTo>
                <a:lnTo>
                  <a:pt x="8735240" y="0"/>
                </a:lnTo>
                <a:lnTo>
                  <a:pt x="8735240" y="5241145"/>
                </a:lnTo>
                <a:lnTo>
                  <a:pt x="0" y="5241145"/>
                </a:lnTo>
                <a:lnTo>
                  <a:pt x="0" y="0"/>
                </a:lnTo>
                <a:close/>
              </a:path>
            </a:pathLst>
          </a:custGeom>
          <a:blipFill>
            <a:blip r:embed="rId18"/>
            <a:stretch>
              <a:fillRect l="0" t="0" r="0" b="0"/>
            </a:stretch>
          </a:blipFill>
        </p:spPr>
      </p:sp>
      <p:sp>
        <p:nvSpPr>
          <p:cNvPr name="TextBox 21" id="21"/>
          <p:cNvSpPr txBox="true"/>
          <p:nvPr/>
        </p:nvSpPr>
        <p:spPr>
          <a:xfrm rot="0">
            <a:off x="793475" y="3782691"/>
            <a:ext cx="7933940" cy="5501005"/>
          </a:xfrm>
          <a:prstGeom prst="rect">
            <a:avLst/>
          </a:prstGeom>
        </p:spPr>
        <p:txBody>
          <a:bodyPr anchor="t" rtlCol="false" tIns="0" lIns="0" bIns="0" rIns="0">
            <a:spAutoFit/>
          </a:bodyPr>
          <a:lstStyle/>
          <a:p>
            <a:pPr algn="just">
              <a:lnSpc>
                <a:spcPts val="3919"/>
              </a:lnSpc>
            </a:pPr>
            <a:r>
              <a:rPr lang="en-US" sz="2799">
                <a:solidFill>
                  <a:srgbClr val="000000"/>
                </a:solidFill>
                <a:latin typeface="Gaegu"/>
                <a:ea typeface="Gaegu"/>
                <a:cs typeface="Gaegu"/>
                <a:sym typeface="Gaegu"/>
              </a:rPr>
              <a:t>Kemiripan diukur berdasarkan koefisien Tanimoto, dengan nilai tertinggi mencapai 0.220 dan nilai terendah 0.134. Meskipun nilai kemiripan ini tergolong rendah, senyawa-senyawa yang diidentifikasi memiliki beberapa fitur struktural yang sama, seperti cincin aromatik dan gugus hidroksil. Hasil ini menunjukkan bahwa tidak ada senyawa yang sangat mirip dengan resveratrol dalam dataset, namun senyawa dengan nilai Tanimoto lebih tinggi dapat menjadi kandidat awal untuk studi lanjutan terkait sifat bioaktivitasnya.</a:t>
            </a:r>
          </a:p>
        </p:txBody>
      </p:sp>
      <p:sp>
        <p:nvSpPr>
          <p:cNvPr name="TextBox 22" id="22"/>
          <p:cNvSpPr txBox="true"/>
          <p:nvPr/>
        </p:nvSpPr>
        <p:spPr>
          <a:xfrm rot="0">
            <a:off x="2203004" y="2204716"/>
            <a:ext cx="6224481" cy="1206500"/>
          </a:xfrm>
          <a:prstGeom prst="rect">
            <a:avLst/>
          </a:prstGeom>
        </p:spPr>
        <p:txBody>
          <a:bodyPr anchor="t" rtlCol="false" tIns="0" lIns="0" bIns="0" rIns="0">
            <a:spAutoFit/>
          </a:bodyPr>
          <a:lstStyle/>
          <a:p>
            <a:pPr algn="ctr">
              <a:lnSpc>
                <a:spcPts val="4899"/>
              </a:lnSpc>
            </a:pPr>
            <a:r>
              <a:rPr lang="en-US" sz="3499">
                <a:solidFill>
                  <a:srgbClr val="000000"/>
                </a:solidFill>
                <a:latin typeface="Fredoka"/>
                <a:ea typeface="Fredoka"/>
                <a:cs typeface="Fredoka"/>
                <a:sym typeface="Fredoka"/>
              </a:rPr>
              <a:t>Analisis Kesamaan Tanimoto dengan Resveratrol</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888" r="0" b="-8888"/>
            </a:stretch>
          </a:blipFill>
        </p:spPr>
      </p:sp>
      <p:sp>
        <p:nvSpPr>
          <p:cNvPr name="Freeform 3" id="3"/>
          <p:cNvSpPr/>
          <p:nvPr/>
        </p:nvSpPr>
        <p:spPr>
          <a:xfrm flipH="false" flipV="false" rot="-6392049">
            <a:off x="-948719" y="-670710"/>
            <a:ext cx="1464880" cy="2703638"/>
          </a:xfrm>
          <a:custGeom>
            <a:avLst/>
            <a:gdLst/>
            <a:ahLst/>
            <a:cxnLst/>
            <a:rect r="r" b="b" t="t" l="l"/>
            <a:pathLst>
              <a:path h="2703638" w="1464880">
                <a:moveTo>
                  <a:pt x="0" y="0"/>
                </a:moveTo>
                <a:lnTo>
                  <a:pt x="1464880" y="0"/>
                </a:lnTo>
                <a:lnTo>
                  <a:pt x="1464880" y="2703638"/>
                </a:lnTo>
                <a:lnTo>
                  <a:pt x="0" y="270363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4310067">
            <a:off x="15037881" y="-1761697"/>
            <a:ext cx="5103628" cy="4114800"/>
          </a:xfrm>
          <a:custGeom>
            <a:avLst/>
            <a:gdLst/>
            <a:ahLst/>
            <a:cxnLst/>
            <a:rect r="r" b="b" t="t" l="l"/>
            <a:pathLst>
              <a:path h="4114800" w="5103628">
                <a:moveTo>
                  <a:pt x="0" y="0"/>
                </a:moveTo>
                <a:lnTo>
                  <a:pt x="5103628" y="0"/>
                </a:lnTo>
                <a:lnTo>
                  <a:pt x="5103628"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253113" y="2787078"/>
            <a:ext cx="3040564" cy="8001484"/>
          </a:xfrm>
          <a:custGeom>
            <a:avLst/>
            <a:gdLst/>
            <a:ahLst/>
            <a:cxnLst/>
            <a:rect r="r" b="b" t="t" l="l"/>
            <a:pathLst>
              <a:path h="8001484" w="3040564">
                <a:moveTo>
                  <a:pt x="0" y="0"/>
                </a:moveTo>
                <a:lnTo>
                  <a:pt x="3040564" y="0"/>
                </a:lnTo>
                <a:lnTo>
                  <a:pt x="3040564" y="8001484"/>
                </a:lnTo>
                <a:lnTo>
                  <a:pt x="0" y="800148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6" id="6"/>
          <p:cNvGrpSpPr/>
          <p:nvPr/>
        </p:nvGrpSpPr>
        <p:grpSpPr>
          <a:xfrm rot="0">
            <a:off x="674344" y="295703"/>
            <a:ext cx="4052180" cy="1307119"/>
            <a:chOff x="0" y="0"/>
            <a:chExt cx="5402906" cy="1742825"/>
          </a:xfrm>
        </p:grpSpPr>
        <p:sp>
          <p:nvSpPr>
            <p:cNvPr name="Freeform 7" id="7"/>
            <p:cNvSpPr/>
            <p:nvPr/>
          </p:nvSpPr>
          <p:spPr>
            <a:xfrm flipH="false" flipV="false" rot="0">
              <a:off x="3719763" y="59682"/>
              <a:ext cx="1683143" cy="1683143"/>
            </a:xfrm>
            <a:custGeom>
              <a:avLst/>
              <a:gdLst/>
              <a:ahLst/>
              <a:cxnLst/>
              <a:rect r="r" b="b" t="t" l="l"/>
              <a:pathLst>
                <a:path h="1683143" w="1683143">
                  <a:moveTo>
                    <a:pt x="0" y="0"/>
                  </a:moveTo>
                  <a:lnTo>
                    <a:pt x="1683143" y="0"/>
                  </a:lnTo>
                  <a:lnTo>
                    <a:pt x="1683143" y="1683143"/>
                  </a:lnTo>
                  <a:lnTo>
                    <a:pt x="0" y="1683143"/>
                  </a:lnTo>
                  <a:lnTo>
                    <a:pt x="0" y="0"/>
                  </a:lnTo>
                  <a:close/>
                </a:path>
              </a:pathLst>
            </a:custGeom>
            <a:blipFill>
              <a:blip r:embed="rId9"/>
              <a:stretch>
                <a:fillRect l="0" t="0" r="0" b="0"/>
              </a:stretch>
            </a:blipFill>
          </p:spPr>
        </p:sp>
        <p:sp>
          <p:nvSpPr>
            <p:cNvPr name="Freeform 8" id="8"/>
            <p:cNvSpPr/>
            <p:nvPr/>
          </p:nvSpPr>
          <p:spPr>
            <a:xfrm flipH="false" flipV="false" rot="0">
              <a:off x="0" y="0"/>
              <a:ext cx="1742825" cy="1742825"/>
            </a:xfrm>
            <a:custGeom>
              <a:avLst/>
              <a:gdLst/>
              <a:ahLst/>
              <a:cxnLst/>
              <a:rect r="r" b="b" t="t" l="l"/>
              <a:pathLst>
                <a:path h="1742825" w="1742825">
                  <a:moveTo>
                    <a:pt x="0" y="0"/>
                  </a:moveTo>
                  <a:lnTo>
                    <a:pt x="1742825" y="0"/>
                  </a:lnTo>
                  <a:lnTo>
                    <a:pt x="1742825" y="1742825"/>
                  </a:lnTo>
                  <a:lnTo>
                    <a:pt x="0" y="1742825"/>
                  </a:lnTo>
                  <a:lnTo>
                    <a:pt x="0" y="0"/>
                  </a:lnTo>
                  <a:close/>
                </a:path>
              </a:pathLst>
            </a:custGeom>
            <a:blipFill>
              <a:blip r:embed="rId10"/>
              <a:stretch>
                <a:fillRect l="0" t="0" r="0" b="0"/>
              </a:stretch>
            </a:blipFill>
          </p:spPr>
        </p:sp>
        <p:sp>
          <p:nvSpPr>
            <p:cNvPr name="Freeform 9" id="9"/>
            <p:cNvSpPr/>
            <p:nvPr/>
          </p:nvSpPr>
          <p:spPr>
            <a:xfrm flipH="false" flipV="false" rot="0">
              <a:off x="1905756" y="59682"/>
              <a:ext cx="1683143" cy="1683143"/>
            </a:xfrm>
            <a:custGeom>
              <a:avLst/>
              <a:gdLst/>
              <a:ahLst/>
              <a:cxnLst/>
              <a:rect r="r" b="b" t="t" l="l"/>
              <a:pathLst>
                <a:path h="1683143" w="1683143">
                  <a:moveTo>
                    <a:pt x="0" y="0"/>
                  </a:moveTo>
                  <a:lnTo>
                    <a:pt x="1683143" y="0"/>
                  </a:lnTo>
                  <a:lnTo>
                    <a:pt x="1683143" y="1683143"/>
                  </a:lnTo>
                  <a:lnTo>
                    <a:pt x="0" y="1683143"/>
                  </a:lnTo>
                  <a:lnTo>
                    <a:pt x="0" y="0"/>
                  </a:lnTo>
                  <a:close/>
                </a:path>
              </a:pathLst>
            </a:custGeom>
            <a:blipFill>
              <a:blip r:embed="rId11"/>
              <a:stretch>
                <a:fillRect l="0" t="0" r="0" b="0"/>
              </a:stretch>
            </a:blipFill>
          </p:spPr>
        </p:sp>
      </p:grpSp>
      <p:grpSp>
        <p:nvGrpSpPr>
          <p:cNvPr name="Group 10" id="10"/>
          <p:cNvGrpSpPr/>
          <p:nvPr/>
        </p:nvGrpSpPr>
        <p:grpSpPr>
          <a:xfrm rot="0">
            <a:off x="674344" y="1767973"/>
            <a:ext cx="4220445" cy="93400"/>
            <a:chOff x="0" y="0"/>
            <a:chExt cx="1359189" cy="30079"/>
          </a:xfrm>
        </p:grpSpPr>
        <p:sp>
          <p:nvSpPr>
            <p:cNvPr name="Freeform 11" id="11"/>
            <p:cNvSpPr/>
            <p:nvPr/>
          </p:nvSpPr>
          <p:spPr>
            <a:xfrm flipH="false" flipV="false" rot="0">
              <a:off x="0" y="0"/>
              <a:ext cx="1359189" cy="30079"/>
            </a:xfrm>
            <a:custGeom>
              <a:avLst/>
              <a:gdLst/>
              <a:ahLst/>
              <a:cxnLst/>
              <a:rect r="r" b="b" t="t" l="l"/>
              <a:pathLst>
                <a:path h="30079" w="1359189">
                  <a:moveTo>
                    <a:pt x="0" y="0"/>
                  </a:moveTo>
                  <a:lnTo>
                    <a:pt x="1359189" y="0"/>
                  </a:lnTo>
                  <a:lnTo>
                    <a:pt x="1359189" y="30079"/>
                  </a:lnTo>
                  <a:lnTo>
                    <a:pt x="0" y="30079"/>
                  </a:lnTo>
                  <a:close/>
                </a:path>
              </a:pathLst>
            </a:custGeom>
            <a:solidFill>
              <a:srgbClr val="F9B314"/>
            </a:solidFill>
          </p:spPr>
        </p:sp>
        <p:sp>
          <p:nvSpPr>
            <p:cNvPr name="TextBox 12" id="12"/>
            <p:cNvSpPr txBox="true"/>
            <p:nvPr/>
          </p:nvSpPr>
          <p:spPr>
            <a:xfrm>
              <a:off x="0" y="-38100"/>
              <a:ext cx="1359189" cy="68179"/>
            </a:xfrm>
            <a:prstGeom prst="rect">
              <a:avLst/>
            </a:prstGeom>
          </p:spPr>
          <p:txBody>
            <a:bodyPr anchor="ctr" rtlCol="false" tIns="50800" lIns="50800" bIns="50800" rIns="50800"/>
            <a:lstStyle/>
            <a:p>
              <a:pPr algn="ctr">
                <a:lnSpc>
                  <a:spcPts val="2659"/>
                </a:lnSpc>
                <a:spcBef>
                  <a:spcPct val="0"/>
                </a:spcBef>
              </a:pPr>
            </a:p>
          </p:txBody>
        </p:sp>
      </p:grpSp>
      <p:sp>
        <p:nvSpPr>
          <p:cNvPr name="Freeform 13" id="13"/>
          <p:cNvSpPr/>
          <p:nvPr/>
        </p:nvSpPr>
        <p:spPr>
          <a:xfrm flipH="false" flipV="false" rot="0">
            <a:off x="4458375" y="2296995"/>
            <a:ext cx="11584451" cy="5693009"/>
          </a:xfrm>
          <a:custGeom>
            <a:avLst/>
            <a:gdLst/>
            <a:ahLst/>
            <a:cxnLst/>
            <a:rect r="r" b="b" t="t" l="l"/>
            <a:pathLst>
              <a:path h="5693009" w="11584451">
                <a:moveTo>
                  <a:pt x="0" y="0"/>
                </a:moveTo>
                <a:lnTo>
                  <a:pt x="11584451" y="0"/>
                </a:lnTo>
                <a:lnTo>
                  <a:pt x="11584451" y="5693010"/>
                </a:lnTo>
                <a:lnTo>
                  <a:pt x="0" y="5693010"/>
                </a:lnTo>
                <a:lnTo>
                  <a:pt x="0" y="0"/>
                </a:lnTo>
                <a:close/>
              </a:path>
            </a:pathLst>
          </a:custGeom>
          <a:blipFill>
            <a:blip r:embed="rId12"/>
            <a:stretch>
              <a:fillRect l="0" t="-1252" r="0" b="-1252"/>
            </a:stretch>
          </a:blipFill>
        </p:spPr>
      </p:sp>
      <p:sp>
        <p:nvSpPr>
          <p:cNvPr name="TextBox 14" id="14"/>
          <p:cNvSpPr txBox="true"/>
          <p:nvPr/>
        </p:nvSpPr>
        <p:spPr>
          <a:xfrm rot="0">
            <a:off x="5122321" y="761553"/>
            <a:ext cx="9489421" cy="1099820"/>
          </a:xfrm>
          <a:prstGeom prst="rect">
            <a:avLst/>
          </a:prstGeom>
        </p:spPr>
        <p:txBody>
          <a:bodyPr anchor="t" rtlCol="false" tIns="0" lIns="0" bIns="0" rIns="0">
            <a:spAutoFit/>
          </a:bodyPr>
          <a:lstStyle/>
          <a:p>
            <a:pPr algn="ctr">
              <a:lnSpc>
                <a:spcPts val="4480"/>
              </a:lnSpc>
            </a:pPr>
            <a:r>
              <a:rPr lang="en-US" sz="3200">
                <a:solidFill>
                  <a:srgbClr val="000000"/>
                </a:solidFill>
                <a:latin typeface="Fredoka"/>
                <a:ea typeface="Fredoka"/>
                <a:cs typeface="Fredoka"/>
                <a:sym typeface="Fredoka"/>
              </a:rPr>
              <a:t>Hasil Pohon Keputusan Pertama Pada RandomForest</a:t>
            </a:r>
          </a:p>
        </p:txBody>
      </p:sp>
      <p:sp>
        <p:nvSpPr>
          <p:cNvPr name="TextBox 15" id="15"/>
          <p:cNvSpPr txBox="true"/>
          <p:nvPr/>
        </p:nvSpPr>
        <p:spPr>
          <a:xfrm rot="0">
            <a:off x="4216402" y="8274786"/>
            <a:ext cx="12730476" cy="1909878"/>
          </a:xfrm>
          <a:prstGeom prst="rect">
            <a:avLst/>
          </a:prstGeom>
        </p:spPr>
        <p:txBody>
          <a:bodyPr anchor="t" rtlCol="false" tIns="0" lIns="0" bIns="0" rIns="0">
            <a:spAutoFit/>
          </a:bodyPr>
          <a:lstStyle/>
          <a:p>
            <a:pPr algn="ctr" marL="588216" indent="-294108" lvl="1">
              <a:lnSpc>
                <a:spcPts val="3814"/>
              </a:lnSpc>
              <a:buFont typeface="Arial"/>
              <a:buChar char="•"/>
            </a:pPr>
            <a:r>
              <a:rPr lang="en-US" sz="2724">
                <a:solidFill>
                  <a:srgbClr val="000000"/>
                </a:solidFill>
                <a:latin typeface="Dreaming Outloud Sans Alt"/>
                <a:ea typeface="Dreaming Outloud Sans Alt"/>
                <a:cs typeface="Dreaming Outloud Sans Alt"/>
                <a:sym typeface="Dreaming Outloud Sans Alt"/>
              </a:rPr>
              <a:t>Plot sebar menunjukkan senyawa aktif umumnya memiliki MW (&gt;400) dan LogP (4-6) yang lebih tinggi, sedangkan senyawa tidak aktif lebih bervariasi.</a:t>
            </a:r>
          </a:p>
          <a:p>
            <a:pPr algn="ctr" marL="588216" indent="-294108" lvl="1">
              <a:lnSpc>
                <a:spcPts val="3814"/>
              </a:lnSpc>
              <a:buFont typeface="Arial"/>
              <a:buChar char="•"/>
            </a:pPr>
            <a:r>
              <a:rPr lang="en-US" sz="2724">
                <a:solidFill>
                  <a:srgbClr val="000000"/>
                </a:solidFill>
                <a:latin typeface="Dreaming Outloud Sans Alt"/>
                <a:ea typeface="Dreaming Outloud Sans Alt"/>
                <a:cs typeface="Dreaming Outloud Sans Alt"/>
                <a:sym typeface="Dreaming Outloud Sans Alt"/>
              </a:rPr>
              <a:t>Ukuran simbol mewakili nilai pIC50, menghubungkan aktivitas biologis yang lebih tinggi dengan MW dan LogP yang lebih besar.</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888" r="0" b="-8888"/>
            </a:stretch>
          </a:blipFill>
        </p:spPr>
      </p:sp>
      <p:sp>
        <p:nvSpPr>
          <p:cNvPr name="Freeform 3" id="3"/>
          <p:cNvSpPr/>
          <p:nvPr/>
        </p:nvSpPr>
        <p:spPr>
          <a:xfrm flipH="false" flipV="false" rot="236070">
            <a:off x="-2500629" y="-1644312"/>
            <a:ext cx="5507484" cy="4440409"/>
          </a:xfrm>
          <a:custGeom>
            <a:avLst/>
            <a:gdLst/>
            <a:ahLst/>
            <a:cxnLst/>
            <a:rect r="r" b="b" t="t" l="l"/>
            <a:pathLst>
              <a:path h="4440409" w="5507484">
                <a:moveTo>
                  <a:pt x="0" y="0"/>
                </a:moveTo>
                <a:lnTo>
                  <a:pt x="5507484" y="0"/>
                </a:lnTo>
                <a:lnTo>
                  <a:pt x="5507484" y="4440409"/>
                </a:lnTo>
                <a:lnTo>
                  <a:pt x="0" y="444040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6392049">
            <a:off x="14133" y="-570237"/>
            <a:ext cx="1464880" cy="2703638"/>
          </a:xfrm>
          <a:custGeom>
            <a:avLst/>
            <a:gdLst/>
            <a:ahLst/>
            <a:cxnLst/>
            <a:rect r="r" b="b" t="t" l="l"/>
            <a:pathLst>
              <a:path h="2703638" w="1464880">
                <a:moveTo>
                  <a:pt x="0" y="0"/>
                </a:moveTo>
                <a:lnTo>
                  <a:pt x="1464881" y="0"/>
                </a:lnTo>
                <a:lnTo>
                  <a:pt x="1464881" y="2703638"/>
                </a:lnTo>
                <a:lnTo>
                  <a:pt x="0" y="270363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4310067">
            <a:off x="15037881" y="-1761697"/>
            <a:ext cx="5103628" cy="4114800"/>
          </a:xfrm>
          <a:custGeom>
            <a:avLst/>
            <a:gdLst/>
            <a:ahLst/>
            <a:cxnLst/>
            <a:rect r="r" b="b" t="t" l="l"/>
            <a:pathLst>
              <a:path h="4114800" w="5103628">
                <a:moveTo>
                  <a:pt x="0" y="0"/>
                </a:moveTo>
                <a:lnTo>
                  <a:pt x="5103628" y="0"/>
                </a:lnTo>
                <a:lnTo>
                  <a:pt x="5103628"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6" id="6"/>
          <p:cNvGrpSpPr/>
          <p:nvPr/>
        </p:nvGrpSpPr>
        <p:grpSpPr>
          <a:xfrm rot="0">
            <a:off x="3694599" y="3927022"/>
            <a:ext cx="6724995" cy="5505219"/>
            <a:chOff x="0" y="0"/>
            <a:chExt cx="2873321" cy="2352159"/>
          </a:xfrm>
        </p:grpSpPr>
        <p:sp>
          <p:nvSpPr>
            <p:cNvPr name="Freeform 7" id="7"/>
            <p:cNvSpPr/>
            <p:nvPr/>
          </p:nvSpPr>
          <p:spPr>
            <a:xfrm flipH="false" flipV="false" rot="0">
              <a:off x="0" y="0"/>
              <a:ext cx="2873321" cy="2352159"/>
            </a:xfrm>
            <a:custGeom>
              <a:avLst/>
              <a:gdLst/>
              <a:ahLst/>
              <a:cxnLst/>
              <a:rect r="r" b="b" t="t" l="l"/>
              <a:pathLst>
                <a:path h="2352159" w="2873321">
                  <a:moveTo>
                    <a:pt x="58712" y="0"/>
                  </a:moveTo>
                  <a:lnTo>
                    <a:pt x="2814609" y="0"/>
                  </a:lnTo>
                  <a:cubicBezTo>
                    <a:pt x="2847034" y="0"/>
                    <a:pt x="2873321" y="26286"/>
                    <a:pt x="2873321" y="58712"/>
                  </a:cubicBezTo>
                  <a:lnTo>
                    <a:pt x="2873321" y="2293447"/>
                  </a:lnTo>
                  <a:cubicBezTo>
                    <a:pt x="2873321" y="2325873"/>
                    <a:pt x="2847034" y="2352159"/>
                    <a:pt x="2814609" y="2352159"/>
                  </a:cubicBezTo>
                  <a:lnTo>
                    <a:pt x="58712" y="2352159"/>
                  </a:lnTo>
                  <a:cubicBezTo>
                    <a:pt x="43141" y="2352159"/>
                    <a:pt x="28207" y="2345974"/>
                    <a:pt x="17196" y="2334963"/>
                  </a:cubicBezTo>
                  <a:cubicBezTo>
                    <a:pt x="6186" y="2323952"/>
                    <a:pt x="0" y="2309019"/>
                    <a:pt x="0" y="2293447"/>
                  </a:cubicBezTo>
                  <a:lnTo>
                    <a:pt x="0" y="58712"/>
                  </a:lnTo>
                  <a:cubicBezTo>
                    <a:pt x="0" y="26286"/>
                    <a:pt x="26286" y="0"/>
                    <a:pt x="58712" y="0"/>
                  </a:cubicBezTo>
                  <a:close/>
                </a:path>
              </a:pathLst>
            </a:custGeom>
            <a:solidFill>
              <a:srgbClr val="E26F6F"/>
            </a:solidFill>
            <a:ln cap="rnd">
              <a:noFill/>
              <a:prstDash val="solid"/>
              <a:round/>
            </a:ln>
          </p:spPr>
        </p:sp>
        <p:sp>
          <p:nvSpPr>
            <p:cNvPr name="TextBox 8" id="8"/>
            <p:cNvSpPr txBox="true"/>
            <p:nvPr/>
          </p:nvSpPr>
          <p:spPr>
            <a:xfrm>
              <a:off x="0" y="-133350"/>
              <a:ext cx="2873321" cy="2485509"/>
            </a:xfrm>
            <a:prstGeom prst="rect">
              <a:avLst/>
            </a:prstGeom>
          </p:spPr>
          <p:txBody>
            <a:bodyPr anchor="ctr" rtlCol="false" tIns="43213" lIns="43213" bIns="43213" rIns="43213"/>
            <a:lstStyle/>
            <a:p>
              <a:pPr algn="ctr">
                <a:lnSpc>
                  <a:spcPts val="4200"/>
                </a:lnSpc>
                <a:spcBef>
                  <a:spcPct val="0"/>
                </a:spcBef>
              </a:pPr>
            </a:p>
          </p:txBody>
        </p:sp>
      </p:grpSp>
      <p:sp>
        <p:nvSpPr>
          <p:cNvPr name="Freeform 9" id="9"/>
          <p:cNvSpPr/>
          <p:nvPr/>
        </p:nvSpPr>
        <p:spPr>
          <a:xfrm flipH="false" flipV="false" rot="0">
            <a:off x="253113" y="2787078"/>
            <a:ext cx="3040564" cy="8001484"/>
          </a:xfrm>
          <a:custGeom>
            <a:avLst/>
            <a:gdLst/>
            <a:ahLst/>
            <a:cxnLst/>
            <a:rect r="r" b="b" t="t" l="l"/>
            <a:pathLst>
              <a:path h="8001484" w="3040564">
                <a:moveTo>
                  <a:pt x="0" y="0"/>
                </a:moveTo>
                <a:lnTo>
                  <a:pt x="3040564" y="0"/>
                </a:lnTo>
                <a:lnTo>
                  <a:pt x="3040564" y="8001484"/>
                </a:lnTo>
                <a:lnTo>
                  <a:pt x="0" y="800148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grpSp>
        <p:nvGrpSpPr>
          <p:cNvPr name="Group 10" id="10"/>
          <p:cNvGrpSpPr/>
          <p:nvPr/>
        </p:nvGrpSpPr>
        <p:grpSpPr>
          <a:xfrm rot="0">
            <a:off x="7057097" y="289427"/>
            <a:ext cx="4052180" cy="1307119"/>
            <a:chOff x="0" y="0"/>
            <a:chExt cx="5402906" cy="1742825"/>
          </a:xfrm>
        </p:grpSpPr>
        <p:sp>
          <p:nvSpPr>
            <p:cNvPr name="Freeform 11" id="11"/>
            <p:cNvSpPr/>
            <p:nvPr/>
          </p:nvSpPr>
          <p:spPr>
            <a:xfrm flipH="false" flipV="false" rot="0">
              <a:off x="3719763" y="59682"/>
              <a:ext cx="1683143" cy="1683143"/>
            </a:xfrm>
            <a:custGeom>
              <a:avLst/>
              <a:gdLst/>
              <a:ahLst/>
              <a:cxnLst/>
              <a:rect r="r" b="b" t="t" l="l"/>
              <a:pathLst>
                <a:path h="1683143" w="1683143">
                  <a:moveTo>
                    <a:pt x="0" y="0"/>
                  </a:moveTo>
                  <a:lnTo>
                    <a:pt x="1683143" y="0"/>
                  </a:lnTo>
                  <a:lnTo>
                    <a:pt x="1683143" y="1683143"/>
                  </a:lnTo>
                  <a:lnTo>
                    <a:pt x="0" y="1683143"/>
                  </a:lnTo>
                  <a:lnTo>
                    <a:pt x="0" y="0"/>
                  </a:lnTo>
                  <a:close/>
                </a:path>
              </a:pathLst>
            </a:custGeom>
            <a:blipFill>
              <a:blip r:embed="rId11"/>
              <a:stretch>
                <a:fillRect l="0" t="0" r="0" b="0"/>
              </a:stretch>
            </a:blipFill>
          </p:spPr>
        </p:sp>
        <p:sp>
          <p:nvSpPr>
            <p:cNvPr name="Freeform 12" id="12"/>
            <p:cNvSpPr/>
            <p:nvPr/>
          </p:nvSpPr>
          <p:spPr>
            <a:xfrm flipH="false" flipV="false" rot="0">
              <a:off x="0" y="0"/>
              <a:ext cx="1742825" cy="1742825"/>
            </a:xfrm>
            <a:custGeom>
              <a:avLst/>
              <a:gdLst/>
              <a:ahLst/>
              <a:cxnLst/>
              <a:rect r="r" b="b" t="t" l="l"/>
              <a:pathLst>
                <a:path h="1742825" w="1742825">
                  <a:moveTo>
                    <a:pt x="0" y="0"/>
                  </a:moveTo>
                  <a:lnTo>
                    <a:pt x="1742825" y="0"/>
                  </a:lnTo>
                  <a:lnTo>
                    <a:pt x="1742825" y="1742825"/>
                  </a:lnTo>
                  <a:lnTo>
                    <a:pt x="0" y="1742825"/>
                  </a:lnTo>
                  <a:lnTo>
                    <a:pt x="0" y="0"/>
                  </a:lnTo>
                  <a:close/>
                </a:path>
              </a:pathLst>
            </a:custGeom>
            <a:blipFill>
              <a:blip r:embed="rId12"/>
              <a:stretch>
                <a:fillRect l="0" t="0" r="0" b="0"/>
              </a:stretch>
            </a:blipFill>
          </p:spPr>
        </p:sp>
        <p:sp>
          <p:nvSpPr>
            <p:cNvPr name="Freeform 13" id="13"/>
            <p:cNvSpPr/>
            <p:nvPr/>
          </p:nvSpPr>
          <p:spPr>
            <a:xfrm flipH="false" flipV="false" rot="0">
              <a:off x="1905756" y="59682"/>
              <a:ext cx="1683143" cy="1683143"/>
            </a:xfrm>
            <a:custGeom>
              <a:avLst/>
              <a:gdLst/>
              <a:ahLst/>
              <a:cxnLst/>
              <a:rect r="r" b="b" t="t" l="l"/>
              <a:pathLst>
                <a:path h="1683143" w="1683143">
                  <a:moveTo>
                    <a:pt x="0" y="0"/>
                  </a:moveTo>
                  <a:lnTo>
                    <a:pt x="1683143" y="0"/>
                  </a:lnTo>
                  <a:lnTo>
                    <a:pt x="1683143" y="1683143"/>
                  </a:lnTo>
                  <a:lnTo>
                    <a:pt x="0" y="1683143"/>
                  </a:lnTo>
                  <a:lnTo>
                    <a:pt x="0" y="0"/>
                  </a:lnTo>
                  <a:close/>
                </a:path>
              </a:pathLst>
            </a:custGeom>
            <a:blipFill>
              <a:blip r:embed="rId13"/>
              <a:stretch>
                <a:fillRect l="0" t="0" r="0" b="0"/>
              </a:stretch>
            </a:blipFill>
          </p:spPr>
        </p:sp>
      </p:grpSp>
      <p:grpSp>
        <p:nvGrpSpPr>
          <p:cNvPr name="Group 14" id="14"/>
          <p:cNvGrpSpPr/>
          <p:nvPr/>
        </p:nvGrpSpPr>
        <p:grpSpPr>
          <a:xfrm rot="0">
            <a:off x="6888832" y="1674573"/>
            <a:ext cx="4220445" cy="93400"/>
            <a:chOff x="0" y="0"/>
            <a:chExt cx="1359189" cy="30079"/>
          </a:xfrm>
        </p:grpSpPr>
        <p:sp>
          <p:nvSpPr>
            <p:cNvPr name="Freeform 15" id="15"/>
            <p:cNvSpPr/>
            <p:nvPr/>
          </p:nvSpPr>
          <p:spPr>
            <a:xfrm flipH="false" flipV="false" rot="0">
              <a:off x="0" y="0"/>
              <a:ext cx="1359189" cy="30079"/>
            </a:xfrm>
            <a:custGeom>
              <a:avLst/>
              <a:gdLst/>
              <a:ahLst/>
              <a:cxnLst/>
              <a:rect r="r" b="b" t="t" l="l"/>
              <a:pathLst>
                <a:path h="30079" w="1359189">
                  <a:moveTo>
                    <a:pt x="0" y="0"/>
                  </a:moveTo>
                  <a:lnTo>
                    <a:pt x="1359189" y="0"/>
                  </a:lnTo>
                  <a:lnTo>
                    <a:pt x="1359189" y="30079"/>
                  </a:lnTo>
                  <a:lnTo>
                    <a:pt x="0" y="30079"/>
                  </a:lnTo>
                  <a:close/>
                </a:path>
              </a:pathLst>
            </a:custGeom>
            <a:solidFill>
              <a:srgbClr val="F9B314"/>
            </a:solidFill>
          </p:spPr>
        </p:sp>
        <p:sp>
          <p:nvSpPr>
            <p:cNvPr name="TextBox 16" id="16"/>
            <p:cNvSpPr txBox="true"/>
            <p:nvPr/>
          </p:nvSpPr>
          <p:spPr>
            <a:xfrm>
              <a:off x="0" y="-38100"/>
              <a:ext cx="1359189" cy="68179"/>
            </a:xfrm>
            <a:prstGeom prst="rect">
              <a:avLst/>
            </a:prstGeom>
          </p:spPr>
          <p:txBody>
            <a:bodyPr anchor="ctr" rtlCol="false" tIns="50800" lIns="50800" bIns="50800" rIns="50800"/>
            <a:lstStyle/>
            <a:p>
              <a:pPr algn="ctr">
                <a:lnSpc>
                  <a:spcPts val="2659"/>
                </a:lnSpc>
                <a:spcBef>
                  <a:spcPct val="0"/>
                </a:spcBef>
              </a:pPr>
            </a:p>
          </p:txBody>
        </p:sp>
      </p:grpSp>
      <p:sp>
        <p:nvSpPr>
          <p:cNvPr name="Freeform 17" id="17"/>
          <p:cNvSpPr/>
          <p:nvPr/>
        </p:nvSpPr>
        <p:spPr>
          <a:xfrm flipH="false" flipV="false" rot="0">
            <a:off x="10819644" y="3528479"/>
            <a:ext cx="7176864" cy="5729821"/>
          </a:xfrm>
          <a:custGeom>
            <a:avLst/>
            <a:gdLst/>
            <a:ahLst/>
            <a:cxnLst/>
            <a:rect r="r" b="b" t="t" l="l"/>
            <a:pathLst>
              <a:path h="5729821" w="7176864">
                <a:moveTo>
                  <a:pt x="0" y="0"/>
                </a:moveTo>
                <a:lnTo>
                  <a:pt x="7176864" y="0"/>
                </a:lnTo>
                <a:lnTo>
                  <a:pt x="7176864" y="5729821"/>
                </a:lnTo>
                <a:lnTo>
                  <a:pt x="0" y="5729821"/>
                </a:lnTo>
                <a:lnTo>
                  <a:pt x="0" y="0"/>
                </a:lnTo>
                <a:close/>
              </a:path>
            </a:pathLst>
          </a:custGeom>
          <a:blipFill>
            <a:blip r:embed="rId14"/>
            <a:stretch>
              <a:fillRect l="0" t="0" r="0" b="0"/>
            </a:stretch>
          </a:blipFill>
        </p:spPr>
      </p:sp>
      <p:sp>
        <p:nvSpPr>
          <p:cNvPr name="TextBox 18" id="18"/>
          <p:cNvSpPr txBox="true"/>
          <p:nvPr/>
        </p:nvSpPr>
        <p:spPr>
          <a:xfrm rot="0">
            <a:off x="3941353" y="4494912"/>
            <a:ext cx="6230615" cy="4312290"/>
          </a:xfrm>
          <a:prstGeom prst="rect">
            <a:avLst/>
          </a:prstGeom>
        </p:spPr>
        <p:txBody>
          <a:bodyPr anchor="t" rtlCol="false" tIns="0" lIns="0" bIns="0" rIns="0">
            <a:spAutoFit/>
          </a:bodyPr>
          <a:lstStyle/>
          <a:p>
            <a:pPr algn="ctr" marL="588216" indent="-294108" lvl="1">
              <a:lnSpc>
                <a:spcPts val="3814"/>
              </a:lnSpc>
              <a:buFont typeface="Arial"/>
              <a:buChar char="•"/>
            </a:pPr>
            <a:r>
              <a:rPr lang="en-US" sz="2724">
                <a:solidFill>
                  <a:srgbClr val="000000"/>
                </a:solidFill>
                <a:latin typeface="Dreaming Outloud Sans Alt"/>
                <a:ea typeface="Dreaming Outloud Sans Alt"/>
                <a:cs typeface="Dreaming Outloud Sans Alt"/>
                <a:sym typeface="Dreaming Outloud Sans Alt"/>
              </a:rPr>
              <a:t>Plot sebar menunjukkan senyawa aktif umumnya memiliki MW (&gt;400) dan LogP (4-6) yang lebih tinggi, sedangkan senyawa tidak aktif lebih bervariasi.</a:t>
            </a:r>
          </a:p>
          <a:p>
            <a:pPr algn="ctr" marL="588216" indent="-294108" lvl="1">
              <a:lnSpc>
                <a:spcPts val="3814"/>
              </a:lnSpc>
              <a:buFont typeface="Arial"/>
              <a:buChar char="•"/>
            </a:pPr>
            <a:r>
              <a:rPr lang="en-US" sz="2724">
                <a:solidFill>
                  <a:srgbClr val="000000"/>
                </a:solidFill>
                <a:latin typeface="Dreaming Outloud Sans Alt"/>
                <a:ea typeface="Dreaming Outloud Sans Alt"/>
                <a:cs typeface="Dreaming Outloud Sans Alt"/>
                <a:sym typeface="Dreaming Outloud Sans Alt"/>
              </a:rPr>
              <a:t>Ukuran simbol mewakili nilai pIC50, menghubungkan aktivitas biologis yang lebih tinggi dengan MW dan LogP yang lebih besar.</a:t>
            </a:r>
          </a:p>
        </p:txBody>
      </p:sp>
      <p:sp>
        <p:nvSpPr>
          <p:cNvPr name="TextBox 19" id="19"/>
          <p:cNvSpPr txBox="true"/>
          <p:nvPr/>
        </p:nvSpPr>
        <p:spPr>
          <a:xfrm rot="0">
            <a:off x="3623439" y="2146482"/>
            <a:ext cx="9489421" cy="1170940"/>
          </a:xfrm>
          <a:prstGeom prst="rect">
            <a:avLst/>
          </a:prstGeom>
        </p:spPr>
        <p:txBody>
          <a:bodyPr anchor="t" rtlCol="false" tIns="0" lIns="0" bIns="0" rIns="0">
            <a:spAutoFit/>
          </a:bodyPr>
          <a:lstStyle/>
          <a:p>
            <a:pPr algn="ctr">
              <a:lnSpc>
                <a:spcPts val="4480"/>
              </a:lnSpc>
            </a:pPr>
            <a:r>
              <a:rPr lang="en-US" sz="3200">
                <a:solidFill>
                  <a:srgbClr val="000000"/>
                </a:solidFill>
                <a:latin typeface="Fredoka"/>
                <a:ea typeface="Fredoka"/>
                <a:cs typeface="Fredoka"/>
                <a:sym typeface="Fredoka"/>
              </a:rPr>
              <a:t>Hubungan antara Berat Molekul</a:t>
            </a:r>
          </a:p>
          <a:p>
            <a:pPr algn="ctr">
              <a:lnSpc>
                <a:spcPts val="5040"/>
              </a:lnSpc>
            </a:pPr>
            <a:r>
              <a:rPr lang="en-US" sz="3600">
                <a:solidFill>
                  <a:srgbClr val="000000"/>
                </a:solidFill>
                <a:latin typeface="Fredoka"/>
                <a:ea typeface="Fredoka"/>
                <a:cs typeface="Fredoka"/>
                <a:sym typeface="Fredoka"/>
              </a:rPr>
              <a:t> (MW) dan LogP</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888" r="0" b="-8888"/>
            </a:stretch>
          </a:blipFill>
        </p:spPr>
      </p:sp>
      <p:sp>
        <p:nvSpPr>
          <p:cNvPr name="Freeform 3" id="3"/>
          <p:cNvSpPr/>
          <p:nvPr/>
        </p:nvSpPr>
        <p:spPr>
          <a:xfrm flipH="false" flipV="false" rot="236070">
            <a:off x="-2500629" y="-1644312"/>
            <a:ext cx="5507484" cy="4440409"/>
          </a:xfrm>
          <a:custGeom>
            <a:avLst/>
            <a:gdLst/>
            <a:ahLst/>
            <a:cxnLst/>
            <a:rect r="r" b="b" t="t" l="l"/>
            <a:pathLst>
              <a:path h="4440409" w="5507484">
                <a:moveTo>
                  <a:pt x="0" y="0"/>
                </a:moveTo>
                <a:lnTo>
                  <a:pt x="5507484" y="0"/>
                </a:lnTo>
                <a:lnTo>
                  <a:pt x="5507484" y="4440409"/>
                </a:lnTo>
                <a:lnTo>
                  <a:pt x="0" y="444040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6392049">
            <a:off x="14133" y="-570237"/>
            <a:ext cx="1464880" cy="2703638"/>
          </a:xfrm>
          <a:custGeom>
            <a:avLst/>
            <a:gdLst/>
            <a:ahLst/>
            <a:cxnLst/>
            <a:rect r="r" b="b" t="t" l="l"/>
            <a:pathLst>
              <a:path h="2703638" w="1464880">
                <a:moveTo>
                  <a:pt x="0" y="0"/>
                </a:moveTo>
                <a:lnTo>
                  <a:pt x="1464881" y="0"/>
                </a:lnTo>
                <a:lnTo>
                  <a:pt x="1464881" y="2703638"/>
                </a:lnTo>
                <a:lnTo>
                  <a:pt x="0" y="270363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4310067">
            <a:off x="15037881" y="-1761697"/>
            <a:ext cx="5103628" cy="4114800"/>
          </a:xfrm>
          <a:custGeom>
            <a:avLst/>
            <a:gdLst/>
            <a:ahLst/>
            <a:cxnLst/>
            <a:rect r="r" b="b" t="t" l="l"/>
            <a:pathLst>
              <a:path h="4114800" w="5103628">
                <a:moveTo>
                  <a:pt x="0" y="0"/>
                </a:moveTo>
                <a:lnTo>
                  <a:pt x="5103628" y="0"/>
                </a:lnTo>
                <a:lnTo>
                  <a:pt x="5103628"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6" id="6"/>
          <p:cNvGrpSpPr/>
          <p:nvPr/>
        </p:nvGrpSpPr>
        <p:grpSpPr>
          <a:xfrm rot="0">
            <a:off x="3694599" y="3927022"/>
            <a:ext cx="6724995" cy="5505219"/>
            <a:chOff x="0" y="0"/>
            <a:chExt cx="2873321" cy="2352159"/>
          </a:xfrm>
        </p:grpSpPr>
        <p:sp>
          <p:nvSpPr>
            <p:cNvPr name="Freeform 7" id="7"/>
            <p:cNvSpPr/>
            <p:nvPr/>
          </p:nvSpPr>
          <p:spPr>
            <a:xfrm flipH="false" flipV="false" rot="0">
              <a:off x="0" y="0"/>
              <a:ext cx="2873321" cy="2352159"/>
            </a:xfrm>
            <a:custGeom>
              <a:avLst/>
              <a:gdLst/>
              <a:ahLst/>
              <a:cxnLst/>
              <a:rect r="r" b="b" t="t" l="l"/>
              <a:pathLst>
                <a:path h="2352159" w="2873321">
                  <a:moveTo>
                    <a:pt x="58712" y="0"/>
                  </a:moveTo>
                  <a:lnTo>
                    <a:pt x="2814609" y="0"/>
                  </a:lnTo>
                  <a:cubicBezTo>
                    <a:pt x="2847034" y="0"/>
                    <a:pt x="2873321" y="26286"/>
                    <a:pt x="2873321" y="58712"/>
                  </a:cubicBezTo>
                  <a:lnTo>
                    <a:pt x="2873321" y="2293447"/>
                  </a:lnTo>
                  <a:cubicBezTo>
                    <a:pt x="2873321" y="2325873"/>
                    <a:pt x="2847034" y="2352159"/>
                    <a:pt x="2814609" y="2352159"/>
                  </a:cubicBezTo>
                  <a:lnTo>
                    <a:pt x="58712" y="2352159"/>
                  </a:lnTo>
                  <a:cubicBezTo>
                    <a:pt x="43141" y="2352159"/>
                    <a:pt x="28207" y="2345974"/>
                    <a:pt x="17196" y="2334963"/>
                  </a:cubicBezTo>
                  <a:cubicBezTo>
                    <a:pt x="6186" y="2323952"/>
                    <a:pt x="0" y="2309019"/>
                    <a:pt x="0" y="2293447"/>
                  </a:cubicBezTo>
                  <a:lnTo>
                    <a:pt x="0" y="58712"/>
                  </a:lnTo>
                  <a:cubicBezTo>
                    <a:pt x="0" y="26286"/>
                    <a:pt x="26286" y="0"/>
                    <a:pt x="58712" y="0"/>
                  </a:cubicBezTo>
                  <a:close/>
                </a:path>
              </a:pathLst>
            </a:custGeom>
            <a:solidFill>
              <a:srgbClr val="E26F6F"/>
            </a:solidFill>
            <a:ln cap="rnd">
              <a:noFill/>
              <a:prstDash val="solid"/>
              <a:round/>
            </a:ln>
          </p:spPr>
        </p:sp>
        <p:sp>
          <p:nvSpPr>
            <p:cNvPr name="TextBox 8" id="8"/>
            <p:cNvSpPr txBox="true"/>
            <p:nvPr/>
          </p:nvSpPr>
          <p:spPr>
            <a:xfrm>
              <a:off x="0" y="-133350"/>
              <a:ext cx="2873321" cy="2485509"/>
            </a:xfrm>
            <a:prstGeom prst="rect">
              <a:avLst/>
            </a:prstGeom>
          </p:spPr>
          <p:txBody>
            <a:bodyPr anchor="ctr" rtlCol="false" tIns="43213" lIns="43213" bIns="43213" rIns="43213"/>
            <a:lstStyle/>
            <a:p>
              <a:pPr algn="ctr">
                <a:lnSpc>
                  <a:spcPts val="4200"/>
                </a:lnSpc>
                <a:spcBef>
                  <a:spcPct val="0"/>
                </a:spcBef>
              </a:pPr>
            </a:p>
          </p:txBody>
        </p:sp>
      </p:grpSp>
      <p:sp>
        <p:nvSpPr>
          <p:cNvPr name="Freeform 9" id="9"/>
          <p:cNvSpPr/>
          <p:nvPr/>
        </p:nvSpPr>
        <p:spPr>
          <a:xfrm flipH="false" flipV="false" rot="0">
            <a:off x="253113" y="2787078"/>
            <a:ext cx="3040564" cy="8001484"/>
          </a:xfrm>
          <a:custGeom>
            <a:avLst/>
            <a:gdLst/>
            <a:ahLst/>
            <a:cxnLst/>
            <a:rect r="r" b="b" t="t" l="l"/>
            <a:pathLst>
              <a:path h="8001484" w="3040564">
                <a:moveTo>
                  <a:pt x="0" y="0"/>
                </a:moveTo>
                <a:lnTo>
                  <a:pt x="3040564" y="0"/>
                </a:lnTo>
                <a:lnTo>
                  <a:pt x="3040564" y="8001484"/>
                </a:lnTo>
                <a:lnTo>
                  <a:pt x="0" y="800148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grpSp>
        <p:nvGrpSpPr>
          <p:cNvPr name="Group 10" id="10"/>
          <p:cNvGrpSpPr/>
          <p:nvPr/>
        </p:nvGrpSpPr>
        <p:grpSpPr>
          <a:xfrm rot="0">
            <a:off x="7057097" y="289427"/>
            <a:ext cx="4052180" cy="1307119"/>
            <a:chOff x="0" y="0"/>
            <a:chExt cx="5402906" cy="1742825"/>
          </a:xfrm>
        </p:grpSpPr>
        <p:sp>
          <p:nvSpPr>
            <p:cNvPr name="Freeform 11" id="11"/>
            <p:cNvSpPr/>
            <p:nvPr/>
          </p:nvSpPr>
          <p:spPr>
            <a:xfrm flipH="false" flipV="false" rot="0">
              <a:off x="3719763" y="59682"/>
              <a:ext cx="1683143" cy="1683143"/>
            </a:xfrm>
            <a:custGeom>
              <a:avLst/>
              <a:gdLst/>
              <a:ahLst/>
              <a:cxnLst/>
              <a:rect r="r" b="b" t="t" l="l"/>
              <a:pathLst>
                <a:path h="1683143" w="1683143">
                  <a:moveTo>
                    <a:pt x="0" y="0"/>
                  </a:moveTo>
                  <a:lnTo>
                    <a:pt x="1683143" y="0"/>
                  </a:lnTo>
                  <a:lnTo>
                    <a:pt x="1683143" y="1683143"/>
                  </a:lnTo>
                  <a:lnTo>
                    <a:pt x="0" y="1683143"/>
                  </a:lnTo>
                  <a:lnTo>
                    <a:pt x="0" y="0"/>
                  </a:lnTo>
                  <a:close/>
                </a:path>
              </a:pathLst>
            </a:custGeom>
            <a:blipFill>
              <a:blip r:embed="rId11"/>
              <a:stretch>
                <a:fillRect l="0" t="0" r="0" b="0"/>
              </a:stretch>
            </a:blipFill>
          </p:spPr>
        </p:sp>
        <p:sp>
          <p:nvSpPr>
            <p:cNvPr name="Freeform 12" id="12"/>
            <p:cNvSpPr/>
            <p:nvPr/>
          </p:nvSpPr>
          <p:spPr>
            <a:xfrm flipH="false" flipV="false" rot="0">
              <a:off x="0" y="0"/>
              <a:ext cx="1742825" cy="1742825"/>
            </a:xfrm>
            <a:custGeom>
              <a:avLst/>
              <a:gdLst/>
              <a:ahLst/>
              <a:cxnLst/>
              <a:rect r="r" b="b" t="t" l="l"/>
              <a:pathLst>
                <a:path h="1742825" w="1742825">
                  <a:moveTo>
                    <a:pt x="0" y="0"/>
                  </a:moveTo>
                  <a:lnTo>
                    <a:pt x="1742825" y="0"/>
                  </a:lnTo>
                  <a:lnTo>
                    <a:pt x="1742825" y="1742825"/>
                  </a:lnTo>
                  <a:lnTo>
                    <a:pt x="0" y="1742825"/>
                  </a:lnTo>
                  <a:lnTo>
                    <a:pt x="0" y="0"/>
                  </a:lnTo>
                  <a:close/>
                </a:path>
              </a:pathLst>
            </a:custGeom>
            <a:blipFill>
              <a:blip r:embed="rId12"/>
              <a:stretch>
                <a:fillRect l="0" t="0" r="0" b="0"/>
              </a:stretch>
            </a:blipFill>
          </p:spPr>
        </p:sp>
        <p:sp>
          <p:nvSpPr>
            <p:cNvPr name="Freeform 13" id="13"/>
            <p:cNvSpPr/>
            <p:nvPr/>
          </p:nvSpPr>
          <p:spPr>
            <a:xfrm flipH="false" flipV="false" rot="0">
              <a:off x="1905756" y="59682"/>
              <a:ext cx="1683143" cy="1683143"/>
            </a:xfrm>
            <a:custGeom>
              <a:avLst/>
              <a:gdLst/>
              <a:ahLst/>
              <a:cxnLst/>
              <a:rect r="r" b="b" t="t" l="l"/>
              <a:pathLst>
                <a:path h="1683143" w="1683143">
                  <a:moveTo>
                    <a:pt x="0" y="0"/>
                  </a:moveTo>
                  <a:lnTo>
                    <a:pt x="1683143" y="0"/>
                  </a:lnTo>
                  <a:lnTo>
                    <a:pt x="1683143" y="1683143"/>
                  </a:lnTo>
                  <a:lnTo>
                    <a:pt x="0" y="1683143"/>
                  </a:lnTo>
                  <a:lnTo>
                    <a:pt x="0" y="0"/>
                  </a:lnTo>
                  <a:close/>
                </a:path>
              </a:pathLst>
            </a:custGeom>
            <a:blipFill>
              <a:blip r:embed="rId13"/>
              <a:stretch>
                <a:fillRect l="0" t="0" r="0" b="0"/>
              </a:stretch>
            </a:blipFill>
          </p:spPr>
        </p:sp>
      </p:grpSp>
      <p:grpSp>
        <p:nvGrpSpPr>
          <p:cNvPr name="Group 14" id="14"/>
          <p:cNvGrpSpPr/>
          <p:nvPr/>
        </p:nvGrpSpPr>
        <p:grpSpPr>
          <a:xfrm rot="0">
            <a:off x="6888832" y="1674573"/>
            <a:ext cx="4220445" cy="93400"/>
            <a:chOff x="0" y="0"/>
            <a:chExt cx="1359189" cy="30079"/>
          </a:xfrm>
        </p:grpSpPr>
        <p:sp>
          <p:nvSpPr>
            <p:cNvPr name="Freeform 15" id="15"/>
            <p:cNvSpPr/>
            <p:nvPr/>
          </p:nvSpPr>
          <p:spPr>
            <a:xfrm flipH="false" flipV="false" rot="0">
              <a:off x="0" y="0"/>
              <a:ext cx="1359189" cy="30079"/>
            </a:xfrm>
            <a:custGeom>
              <a:avLst/>
              <a:gdLst/>
              <a:ahLst/>
              <a:cxnLst/>
              <a:rect r="r" b="b" t="t" l="l"/>
              <a:pathLst>
                <a:path h="30079" w="1359189">
                  <a:moveTo>
                    <a:pt x="0" y="0"/>
                  </a:moveTo>
                  <a:lnTo>
                    <a:pt x="1359189" y="0"/>
                  </a:lnTo>
                  <a:lnTo>
                    <a:pt x="1359189" y="30079"/>
                  </a:lnTo>
                  <a:lnTo>
                    <a:pt x="0" y="30079"/>
                  </a:lnTo>
                  <a:close/>
                </a:path>
              </a:pathLst>
            </a:custGeom>
            <a:solidFill>
              <a:srgbClr val="F9B314"/>
            </a:solidFill>
          </p:spPr>
        </p:sp>
        <p:sp>
          <p:nvSpPr>
            <p:cNvPr name="TextBox 16" id="16"/>
            <p:cNvSpPr txBox="true"/>
            <p:nvPr/>
          </p:nvSpPr>
          <p:spPr>
            <a:xfrm>
              <a:off x="0" y="-38100"/>
              <a:ext cx="1359189" cy="68179"/>
            </a:xfrm>
            <a:prstGeom prst="rect">
              <a:avLst/>
            </a:prstGeom>
          </p:spPr>
          <p:txBody>
            <a:bodyPr anchor="ctr" rtlCol="false" tIns="50800" lIns="50800" bIns="50800" rIns="50800"/>
            <a:lstStyle/>
            <a:p>
              <a:pPr algn="ctr">
                <a:lnSpc>
                  <a:spcPts val="2659"/>
                </a:lnSpc>
                <a:spcBef>
                  <a:spcPct val="0"/>
                </a:spcBef>
              </a:pPr>
            </a:p>
          </p:txBody>
        </p:sp>
      </p:grpSp>
      <p:sp>
        <p:nvSpPr>
          <p:cNvPr name="Freeform 17" id="17"/>
          <p:cNvSpPr/>
          <p:nvPr/>
        </p:nvSpPr>
        <p:spPr>
          <a:xfrm flipH="false" flipV="false" rot="0">
            <a:off x="10819644" y="3528479"/>
            <a:ext cx="7176864" cy="5729821"/>
          </a:xfrm>
          <a:custGeom>
            <a:avLst/>
            <a:gdLst/>
            <a:ahLst/>
            <a:cxnLst/>
            <a:rect r="r" b="b" t="t" l="l"/>
            <a:pathLst>
              <a:path h="5729821" w="7176864">
                <a:moveTo>
                  <a:pt x="0" y="0"/>
                </a:moveTo>
                <a:lnTo>
                  <a:pt x="7176864" y="0"/>
                </a:lnTo>
                <a:lnTo>
                  <a:pt x="7176864" y="5729821"/>
                </a:lnTo>
                <a:lnTo>
                  <a:pt x="0" y="5729821"/>
                </a:lnTo>
                <a:lnTo>
                  <a:pt x="0" y="0"/>
                </a:lnTo>
                <a:close/>
              </a:path>
            </a:pathLst>
          </a:custGeom>
          <a:blipFill>
            <a:blip r:embed="rId14"/>
            <a:stretch>
              <a:fillRect l="0" t="0" r="0" b="0"/>
            </a:stretch>
          </a:blipFill>
        </p:spPr>
      </p:sp>
      <p:sp>
        <p:nvSpPr>
          <p:cNvPr name="TextBox 18" id="18"/>
          <p:cNvSpPr txBox="true"/>
          <p:nvPr/>
        </p:nvSpPr>
        <p:spPr>
          <a:xfrm rot="0">
            <a:off x="3941353" y="4494912"/>
            <a:ext cx="6230615" cy="4312290"/>
          </a:xfrm>
          <a:prstGeom prst="rect">
            <a:avLst/>
          </a:prstGeom>
        </p:spPr>
        <p:txBody>
          <a:bodyPr anchor="t" rtlCol="false" tIns="0" lIns="0" bIns="0" rIns="0">
            <a:spAutoFit/>
          </a:bodyPr>
          <a:lstStyle/>
          <a:p>
            <a:pPr algn="ctr" marL="588216" indent="-294108" lvl="1">
              <a:lnSpc>
                <a:spcPts val="3814"/>
              </a:lnSpc>
              <a:buFont typeface="Arial"/>
              <a:buChar char="•"/>
            </a:pPr>
            <a:r>
              <a:rPr lang="en-US" sz="2724">
                <a:solidFill>
                  <a:srgbClr val="000000"/>
                </a:solidFill>
                <a:latin typeface="Dreaming Outloud Sans Alt"/>
                <a:ea typeface="Dreaming Outloud Sans Alt"/>
                <a:cs typeface="Dreaming Outloud Sans Alt"/>
                <a:sym typeface="Dreaming Outloud Sans Alt"/>
              </a:rPr>
              <a:t>Plot sebar menunjukkan senyawa aktif umumnya memiliki MW (&gt;400) dan LogP (4-6) yang lebih tinggi, sedangkan senyawa tidak aktif lebih bervariasi.</a:t>
            </a:r>
          </a:p>
          <a:p>
            <a:pPr algn="ctr" marL="588216" indent="-294108" lvl="1">
              <a:lnSpc>
                <a:spcPts val="3814"/>
              </a:lnSpc>
              <a:buFont typeface="Arial"/>
              <a:buChar char="•"/>
            </a:pPr>
            <a:r>
              <a:rPr lang="en-US" sz="2724">
                <a:solidFill>
                  <a:srgbClr val="000000"/>
                </a:solidFill>
                <a:latin typeface="Dreaming Outloud Sans Alt"/>
                <a:ea typeface="Dreaming Outloud Sans Alt"/>
                <a:cs typeface="Dreaming Outloud Sans Alt"/>
                <a:sym typeface="Dreaming Outloud Sans Alt"/>
              </a:rPr>
              <a:t>Ukuran simbol mewakili nilai pIC50, menghubungkan aktivitas biologis yang lebih tinggi dengan MW dan LogP yang lebih besar.</a:t>
            </a:r>
          </a:p>
        </p:txBody>
      </p:sp>
      <p:sp>
        <p:nvSpPr>
          <p:cNvPr name="TextBox 19" id="19"/>
          <p:cNvSpPr txBox="true"/>
          <p:nvPr/>
        </p:nvSpPr>
        <p:spPr>
          <a:xfrm rot="0">
            <a:off x="3623439" y="2146482"/>
            <a:ext cx="9489421" cy="1170940"/>
          </a:xfrm>
          <a:prstGeom prst="rect">
            <a:avLst/>
          </a:prstGeom>
        </p:spPr>
        <p:txBody>
          <a:bodyPr anchor="t" rtlCol="false" tIns="0" lIns="0" bIns="0" rIns="0">
            <a:spAutoFit/>
          </a:bodyPr>
          <a:lstStyle/>
          <a:p>
            <a:pPr algn="ctr">
              <a:lnSpc>
                <a:spcPts val="4480"/>
              </a:lnSpc>
            </a:pPr>
            <a:r>
              <a:rPr lang="en-US" sz="3200">
                <a:solidFill>
                  <a:srgbClr val="000000"/>
                </a:solidFill>
                <a:latin typeface="Fredoka"/>
                <a:ea typeface="Fredoka"/>
                <a:cs typeface="Fredoka"/>
                <a:sym typeface="Fredoka"/>
              </a:rPr>
              <a:t>Hubungan antara Berat Molekul</a:t>
            </a:r>
          </a:p>
          <a:p>
            <a:pPr algn="ctr">
              <a:lnSpc>
                <a:spcPts val="5040"/>
              </a:lnSpc>
            </a:pPr>
            <a:r>
              <a:rPr lang="en-US" sz="3600">
                <a:solidFill>
                  <a:srgbClr val="000000"/>
                </a:solidFill>
                <a:latin typeface="Fredoka"/>
                <a:ea typeface="Fredoka"/>
                <a:cs typeface="Fredoka"/>
                <a:sym typeface="Fredoka"/>
              </a:rPr>
              <a:t> (MW) dan LogP</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888" r="0" b="-8888"/>
            </a:stretch>
          </a:blipFill>
        </p:spPr>
      </p:sp>
      <p:sp>
        <p:nvSpPr>
          <p:cNvPr name="Freeform 3" id="3"/>
          <p:cNvSpPr/>
          <p:nvPr/>
        </p:nvSpPr>
        <p:spPr>
          <a:xfrm flipH="false" flipV="false" rot="0">
            <a:off x="14031153" y="1620193"/>
            <a:ext cx="3436533" cy="9043509"/>
          </a:xfrm>
          <a:custGeom>
            <a:avLst/>
            <a:gdLst/>
            <a:ahLst/>
            <a:cxnLst/>
            <a:rect r="r" b="b" t="t" l="l"/>
            <a:pathLst>
              <a:path h="9043509" w="3436533">
                <a:moveTo>
                  <a:pt x="0" y="0"/>
                </a:moveTo>
                <a:lnTo>
                  <a:pt x="3436533" y="0"/>
                </a:lnTo>
                <a:lnTo>
                  <a:pt x="3436533" y="9043509"/>
                </a:lnTo>
                <a:lnTo>
                  <a:pt x="0" y="904350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7233776">
            <a:off x="-672409" y="8734289"/>
            <a:ext cx="4199421" cy="3385783"/>
          </a:xfrm>
          <a:custGeom>
            <a:avLst/>
            <a:gdLst/>
            <a:ahLst/>
            <a:cxnLst/>
            <a:rect r="r" b="b" t="t" l="l"/>
            <a:pathLst>
              <a:path h="3385783" w="4199421">
                <a:moveTo>
                  <a:pt x="0" y="0"/>
                </a:moveTo>
                <a:lnTo>
                  <a:pt x="4199421" y="0"/>
                </a:lnTo>
                <a:lnTo>
                  <a:pt x="4199421" y="3385783"/>
                </a:lnTo>
                <a:lnTo>
                  <a:pt x="0" y="338578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4831233">
            <a:off x="-3387939" y="-1964760"/>
            <a:ext cx="5507484" cy="4440409"/>
          </a:xfrm>
          <a:custGeom>
            <a:avLst/>
            <a:gdLst/>
            <a:ahLst/>
            <a:cxnLst/>
            <a:rect r="r" b="b" t="t" l="l"/>
            <a:pathLst>
              <a:path h="4440409" w="5507484">
                <a:moveTo>
                  <a:pt x="0" y="0"/>
                </a:moveTo>
                <a:lnTo>
                  <a:pt x="5507484" y="0"/>
                </a:lnTo>
                <a:lnTo>
                  <a:pt x="5507484" y="4440409"/>
                </a:lnTo>
                <a:lnTo>
                  <a:pt x="0" y="444040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614004">
            <a:off x="100540" y="-588174"/>
            <a:ext cx="1464880" cy="2703638"/>
          </a:xfrm>
          <a:custGeom>
            <a:avLst/>
            <a:gdLst/>
            <a:ahLst/>
            <a:cxnLst/>
            <a:rect r="r" b="b" t="t" l="l"/>
            <a:pathLst>
              <a:path h="2703638" w="1464880">
                <a:moveTo>
                  <a:pt x="0" y="0"/>
                </a:moveTo>
                <a:lnTo>
                  <a:pt x="1464880" y="0"/>
                </a:lnTo>
                <a:lnTo>
                  <a:pt x="1464880" y="2703638"/>
                </a:lnTo>
                <a:lnTo>
                  <a:pt x="0" y="270363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7" id="7"/>
          <p:cNvSpPr txBox="true"/>
          <p:nvPr/>
        </p:nvSpPr>
        <p:spPr>
          <a:xfrm rot="0">
            <a:off x="2757964" y="2593344"/>
            <a:ext cx="6386036" cy="1335386"/>
          </a:xfrm>
          <a:prstGeom prst="rect">
            <a:avLst/>
          </a:prstGeom>
        </p:spPr>
        <p:txBody>
          <a:bodyPr anchor="t" rtlCol="false" tIns="0" lIns="0" bIns="0" rIns="0">
            <a:spAutoFit/>
          </a:bodyPr>
          <a:lstStyle/>
          <a:p>
            <a:pPr algn="ctr">
              <a:lnSpc>
                <a:spcPts val="10921"/>
              </a:lnSpc>
            </a:pPr>
            <a:r>
              <a:rPr lang="en-US" sz="7800">
                <a:solidFill>
                  <a:srgbClr val="000000"/>
                </a:solidFill>
                <a:latin typeface="Fredoka"/>
                <a:ea typeface="Fredoka"/>
                <a:cs typeface="Fredoka"/>
                <a:sym typeface="Fredoka"/>
              </a:rPr>
              <a:t>Kesimpulan</a:t>
            </a:r>
          </a:p>
        </p:txBody>
      </p:sp>
      <p:grpSp>
        <p:nvGrpSpPr>
          <p:cNvPr name="Group 8" id="8"/>
          <p:cNvGrpSpPr/>
          <p:nvPr/>
        </p:nvGrpSpPr>
        <p:grpSpPr>
          <a:xfrm rot="0">
            <a:off x="7057097" y="289427"/>
            <a:ext cx="4052180" cy="1307119"/>
            <a:chOff x="0" y="0"/>
            <a:chExt cx="5402906" cy="1742825"/>
          </a:xfrm>
        </p:grpSpPr>
        <p:sp>
          <p:nvSpPr>
            <p:cNvPr name="Freeform 9" id="9"/>
            <p:cNvSpPr/>
            <p:nvPr/>
          </p:nvSpPr>
          <p:spPr>
            <a:xfrm flipH="false" flipV="false" rot="0">
              <a:off x="3719763" y="59682"/>
              <a:ext cx="1683143" cy="1683143"/>
            </a:xfrm>
            <a:custGeom>
              <a:avLst/>
              <a:gdLst/>
              <a:ahLst/>
              <a:cxnLst/>
              <a:rect r="r" b="b" t="t" l="l"/>
              <a:pathLst>
                <a:path h="1683143" w="1683143">
                  <a:moveTo>
                    <a:pt x="0" y="0"/>
                  </a:moveTo>
                  <a:lnTo>
                    <a:pt x="1683143" y="0"/>
                  </a:lnTo>
                  <a:lnTo>
                    <a:pt x="1683143" y="1683143"/>
                  </a:lnTo>
                  <a:lnTo>
                    <a:pt x="0" y="1683143"/>
                  </a:lnTo>
                  <a:lnTo>
                    <a:pt x="0" y="0"/>
                  </a:lnTo>
                  <a:close/>
                </a:path>
              </a:pathLst>
            </a:custGeom>
            <a:blipFill>
              <a:blip r:embed="rId11"/>
              <a:stretch>
                <a:fillRect l="0" t="0" r="0" b="0"/>
              </a:stretch>
            </a:blipFill>
          </p:spPr>
        </p:sp>
        <p:sp>
          <p:nvSpPr>
            <p:cNvPr name="Freeform 10" id="10"/>
            <p:cNvSpPr/>
            <p:nvPr/>
          </p:nvSpPr>
          <p:spPr>
            <a:xfrm flipH="false" flipV="false" rot="0">
              <a:off x="0" y="0"/>
              <a:ext cx="1742825" cy="1742825"/>
            </a:xfrm>
            <a:custGeom>
              <a:avLst/>
              <a:gdLst/>
              <a:ahLst/>
              <a:cxnLst/>
              <a:rect r="r" b="b" t="t" l="l"/>
              <a:pathLst>
                <a:path h="1742825" w="1742825">
                  <a:moveTo>
                    <a:pt x="0" y="0"/>
                  </a:moveTo>
                  <a:lnTo>
                    <a:pt x="1742825" y="0"/>
                  </a:lnTo>
                  <a:lnTo>
                    <a:pt x="1742825" y="1742825"/>
                  </a:lnTo>
                  <a:lnTo>
                    <a:pt x="0" y="1742825"/>
                  </a:lnTo>
                  <a:lnTo>
                    <a:pt x="0" y="0"/>
                  </a:lnTo>
                  <a:close/>
                </a:path>
              </a:pathLst>
            </a:custGeom>
            <a:blipFill>
              <a:blip r:embed="rId12"/>
              <a:stretch>
                <a:fillRect l="0" t="0" r="0" b="0"/>
              </a:stretch>
            </a:blipFill>
          </p:spPr>
        </p:sp>
        <p:sp>
          <p:nvSpPr>
            <p:cNvPr name="Freeform 11" id="11"/>
            <p:cNvSpPr/>
            <p:nvPr/>
          </p:nvSpPr>
          <p:spPr>
            <a:xfrm flipH="false" flipV="false" rot="0">
              <a:off x="1905756" y="59682"/>
              <a:ext cx="1683143" cy="1683143"/>
            </a:xfrm>
            <a:custGeom>
              <a:avLst/>
              <a:gdLst/>
              <a:ahLst/>
              <a:cxnLst/>
              <a:rect r="r" b="b" t="t" l="l"/>
              <a:pathLst>
                <a:path h="1683143" w="1683143">
                  <a:moveTo>
                    <a:pt x="0" y="0"/>
                  </a:moveTo>
                  <a:lnTo>
                    <a:pt x="1683143" y="0"/>
                  </a:lnTo>
                  <a:lnTo>
                    <a:pt x="1683143" y="1683143"/>
                  </a:lnTo>
                  <a:lnTo>
                    <a:pt x="0" y="1683143"/>
                  </a:lnTo>
                  <a:lnTo>
                    <a:pt x="0" y="0"/>
                  </a:lnTo>
                  <a:close/>
                </a:path>
              </a:pathLst>
            </a:custGeom>
            <a:blipFill>
              <a:blip r:embed="rId13"/>
              <a:stretch>
                <a:fillRect l="0" t="0" r="0" b="0"/>
              </a:stretch>
            </a:blipFill>
          </p:spPr>
        </p:sp>
      </p:grpSp>
      <p:grpSp>
        <p:nvGrpSpPr>
          <p:cNvPr name="Group 12" id="12"/>
          <p:cNvGrpSpPr/>
          <p:nvPr/>
        </p:nvGrpSpPr>
        <p:grpSpPr>
          <a:xfrm rot="0">
            <a:off x="6888832" y="1674573"/>
            <a:ext cx="4220445" cy="93400"/>
            <a:chOff x="0" y="0"/>
            <a:chExt cx="1359189" cy="30079"/>
          </a:xfrm>
        </p:grpSpPr>
        <p:sp>
          <p:nvSpPr>
            <p:cNvPr name="Freeform 13" id="13"/>
            <p:cNvSpPr/>
            <p:nvPr/>
          </p:nvSpPr>
          <p:spPr>
            <a:xfrm flipH="false" flipV="false" rot="0">
              <a:off x="0" y="0"/>
              <a:ext cx="1359189" cy="30079"/>
            </a:xfrm>
            <a:custGeom>
              <a:avLst/>
              <a:gdLst/>
              <a:ahLst/>
              <a:cxnLst/>
              <a:rect r="r" b="b" t="t" l="l"/>
              <a:pathLst>
                <a:path h="30079" w="1359189">
                  <a:moveTo>
                    <a:pt x="0" y="0"/>
                  </a:moveTo>
                  <a:lnTo>
                    <a:pt x="1359189" y="0"/>
                  </a:lnTo>
                  <a:lnTo>
                    <a:pt x="1359189" y="30079"/>
                  </a:lnTo>
                  <a:lnTo>
                    <a:pt x="0" y="30079"/>
                  </a:lnTo>
                  <a:close/>
                </a:path>
              </a:pathLst>
            </a:custGeom>
            <a:solidFill>
              <a:srgbClr val="F9B314"/>
            </a:solidFill>
          </p:spPr>
        </p:sp>
        <p:sp>
          <p:nvSpPr>
            <p:cNvPr name="TextBox 14" id="14"/>
            <p:cNvSpPr txBox="true"/>
            <p:nvPr/>
          </p:nvSpPr>
          <p:spPr>
            <a:xfrm>
              <a:off x="0" y="-38100"/>
              <a:ext cx="1359189" cy="68179"/>
            </a:xfrm>
            <a:prstGeom prst="rect">
              <a:avLst/>
            </a:prstGeom>
          </p:spPr>
          <p:txBody>
            <a:bodyPr anchor="ctr" rtlCol="false" tIns="50800" lIns="50800" bIns="50800" rIns="50800"/>
            <a:lstStyle/>
            <a:p>
              <a:pPr algn="ctr">
                <a:lnSpc>
                  <a:spcPts val="2659"/>
                </a:lnSpc>
                <a:spcBef>
                  <a:spcPct val="0"/>
                </a:spcBef>
              </a:pPr>
            </a:p>
          </p:txBody>
        </p:sp>
      </p:gr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888" r="0" b="-8888"/>
            </a:stretch>
          </a:blipFill>
        </p:spPr>
      </p:sp>
      <p:sp>
        <p:nvSpPr>
          <p:cNvPr name="Freeform 3" id="3"/>
          <p:cNvSpPr/>
          <p:nvPr/>
        </p:nvSpPr>
        <p:spPr>
          <a:xfrm flipH="true" flipV="false" rot="0">
            <a:off x="-1218650" y="7948818"/>
            <a:ext cx="3248327" cy="2618964"/>
          </a:xfrm>
          <a:custGeom>
            <a:avLst/>
            <a:gdLst/>
            <a:ahLst/>
            <a:cxnLst/>
            <a:rect r="r" b="b" t="t" l="l"/>
            <a:pathLst>
              <a:path h="2618964" w="3248327">
                <a:moveTo>
                  <a:pt x="3248327" y="0"/>
                </a:moveTo>
                <a:lnTo>
                  <a:pt x="0" y="0"/>
                </a:lnTo>
                <a:lnTo>
                  <a:pt x="0" y="2618964"/>
                </a:lnTo>
                <a:lnTo>
                  <a:pt x="3248327" y="2618964"/>
                </a:lnTo>
                <a:lnTo>
                  <a:pt x="3248327"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5400000">
            <a:off x="17045008" y="-77512"/>
            <a:ext cx="938934" cy="1732932"/>
          </a:xfrm>
          <a:custGeom>
            <a:avLst/>
            <a:gdLst/>
            <a:ahLst/>
            <a:cxnLst/>
            <a:rect r="r" b="b" t="t" l="l"/>
            <a:pathLst>
              <a:path h="1732932" w="938934">
                <a:moveTo>
                  <a:pt x="0" y="0"/>
                </a:moveTo>
                <a:lnTo>
                  <a:pt x="938933" y="0"/>
                </a:lnTo>
                <a:lnTo>
                  <a:pt x="938933" y="1732932"/>
                </a:lnTo>
                <a:lnTo>
                  <a:pt x="0" y="173293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5" id="5"/>
          <p:cNvGrpSpPr/>
          <p:nvPr/>
        </p:nvGrpSpPr>
        <p:grpSpPr>
          <a:xfrm rot="0">
            <a:off x="16501223" y="9173053"/>
            <a:ext cx="2026502" cy="962268"/>
            <a:chOff x="0" y="0"/>
            <a:chExt cx="2702003" cy="1283024"/>
          </a:xfrm>
        </p:grpSpPr>
        <p:sp>
          <p:nvSpPr>
            <p:cNvPr name="Freeform 6" id="6"/>
            <p:cNvSpPr/>
            <p:nvPr/>
          </p:nvSpPr>
          <p:spPr>
            <a:xfrm flipH="false" flipV="false" rot="0">
              <a:off x="0" y="55209"/>
              <a:ext cx="2702003" cy="1227815"/>
            </a:xfrm>
            <a:custGeom>
              <a:avLst/>
              <a:gdLst/>
              <a:ahLst/>
              <a:cxnLst/>
              <a:rect r="r" b="b" t="t" l="l"/>
              <a:pathLst>
                <a:path h="1227815" w="2702003">
                  <a:moveTo>
                    <a:pt x="0" y="0"/>
                  </a:moveTo>
                  <a:lnTo>
                    <a:pt x="2702003" y="0"/>
                  </a:lnTo>
                  <a:lnTo>
                    <a:pt x="2702003" y="1227815"/>
                  </a:lnTo>
                  <a:lnTo>
                    <a:pt x="0" y="1227815"/>
                  </a:lnTo>
                  <a:lnTo>
                    <a:pt x="0" y="0"/>
                  </a:lnTo>
                  <a:close/>
                </a:path>
              </a:pathLst>
            </a:custGeom>
            <a:blipFill>
              <a:blip r:embed="rId7">
                <a:extLst>
                  <a:ext uri="{96DAC541-7B7A-43D3-8B79-37D633B846F1}">
                    <asvg:svgBlip xmlns:asvg="http://schemas.microsoft.com/office/drawing/2016/SVG/main" r:embed="rId8"/>
                  </a:ext>
                </a:extLst>
              </a:blip>
              <a:stretch>
                <a:fillRect l="-4877" t="-161734" r="-106047" b="-275729"/>
              </a:stretch>
            </a:blipFill>
          </p:spPr>
        </p:sp>
        <p:grpSp>
          <p:nvGrpSpPr>
            <p:cNvPr name="Group 7" id="7"/>
            <p:cNvGrpSpPr/>
            <p:nvPr/>
          </p:nvGrpSpPr>
          <p:grpSpPr>
            <a:xfrm rot="0">
              <a:off x="70397" y="0"/>
              <a:ext cx="450289" cy="450289"/>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37043"/>
              </a:solidFill>
              <a:ln w="28575" cap="sq">
                <a:solidFill>
                  <a:srgbClr val="000000"/>
                </a:solidFill>
                <a:prstDash val="solid"/>
                <a:miter/>
              </a:ln>
            </p:spPr>
          </p:sp>
          <p:sp>
            <p:nvSpPr>
              <p:cNvPr name="TextBox 9" id="9"/>
              <p:cNvSpPr txBox="true"/>
              <p:nvPr/>
            </p:nvSpPr>
            <p:spPr>
              <a:xfrm>
                <a:off x="76200" y="38100"/>
                <a:ext cx="660400" cy="698500"/>
              </a:xfrm>
              <a:prstGeom prst="rect">
                <a:avLst/>
              </a:prstGeom>
            </p:spPr>
            <p:txBody>
              <a:bodyPr anchor="ctr" rtlCol="false" tIns="50800" lIns="50800" bIns="50800" rIns="50800"/>
              <a:lstStyle/>
              <a:p>
                <a:pPr algn="ctr">
                  <a:lnSpc>
                    <a:spcPts val="2660"/>
                  </a:lnSpc>
                  <a:spcBef>
                    <a:spcPct val="0"/>
                  </a:spcBef>
                </a:pPr>
              </a:p>
            </p:txBody>
          </p:sp>
        </p:grpSp>
      </p:grpSp>
      <p:sp>
        <p:nvSpPr>
          <p:cNvPr name="Freeform 10" id="10"/>
          <p:cNvSpPr/>
          <p:nvPr/>
        </p:nvSpPr>
        <p:spPr>
          <a:xfrm flipH="false" flipV="false" rot="0">
            <a:off x="4583455" y="3132216"/>
            <a:ext cx="7315200" cy="4069080"/>
          </a:xfrm>
          <a:custGeom>
            <a:avLst/>
            <a:gdLst/>
            <a:ahLst/>
            <a:cxnLst/>
            <a:rect r="r" b="b" t="t" l="l"/>
            <a:pathLst>
              <a:path h="4069080" w="7315200">
                <a:moveTo>
                  <a:pt x="0" y="0"/>
                </a:moveTo>
                <a:lnTo>
                  <a:pt x="7315200" y="0"/>
                </a:lnTo>
                <a:lnTo>
                  <a:pt x="7315200" y="4069080"/>
                </a:lnTo>
                <a:lnTo>
                  <a:pt x="0" y="406908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1" id="11"/>
          <p:cNvSpPr/>
          <p:nvPr/>
        </p:nvSpPr>
        <p:spPr>
          <a:xfrm flipH="false" flipV="false" rot="0">
            <a:off x="12752473" y="3225477"/>
            <a:ext cx="3121583" cy="3836046"/>
          </a:xfrm>
          <a:custGeom>
            <a:avLst/>
            <a:gdLst/>
            <a:ahLst/>
            <a:cxnLst/>
            <a:rect r="r" b="b" t="t" l="l"/>
            <a:pathLst>
              <a:path h="3836046" w="3121583">
                <a:moveTo>
                  <a:pt x="0" y="0"/>
                </a:moveTo>
                <a:lnTo>
                  <a:pt x="3121583" y="0"/>
                </a:lnTo>
                <a:lnTo>
                  <a:pt x="3121583" y="3836046"/>
                </a:lnTo>
                <a:lnTo>
                  <a:pt x="0" y="3836046"/>
                </a:lnTo>
                <a:lnTo>
                  <a:pt x="0" y="0"/>
                </a:lnTo>
                <a:close/>
              </a:path>
            </a:pathLst>
          </a:custGeom>
          <a:blipFill>
            <a:blip r:embed="rId11"/>
            <a:stretch>
              <a:fillRect l="0" t="0" r="0" b="0"/>
            </a:stretch>
          </a:blipFill>
        </p:spPr>
      </p:sp>
      <p:sp>
        <p:nvSpPr>
          <p:cNvPr name="Freeform 12" id="12"/>
          <p:cNvSpPr/>
          <p:nvPr/>
        </p:nvSpPr>
        <p:spPr>
          <a:xfrm flipH="false" flipV="false" rot="-641280">
            <a:off x="15190281" y="7353300"/>
            <a:ext cx="5103628" cy="4114800"/>
          </a:xfrm>
          <a:custGeom>
            <a:avLst/>
            <a:gdLst/>
            <a:ahLst/>
            <a:cxnLst/>
            <a:rect r="r" b="b" t="t" l="l"/>
            <a:pathLst>
              <a:path h="4114800" w="5103628">
                <a:moveTo>
                  <a:pt x="0" y="0"/>
                </a:moveTo>
                <a:lnTo>
                  <a:pt x="5103628" y="0"/>
                </a:lnTo>
                <a:lnTo>
                  <a:pt x="5103628" y="4114800"/>
                </a:lnTo>
                <a:lnTo>
                  <a:pt x="0" y="411480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3" id="13"/>
          <p:cNvSpPr/>
          <p:nvPr/>
        </p:nvSpPr>
        <p:spPr>
          <a:xfrm flipH="false" flipV="false" rot="4186786">
            <a:off x="15190281" y="-1609297"/>
            <a:ext cx="5103628" cy="4114800"/>
          </a:xfrm>
          <a:custGeom>
            <a:avLst/>
            <a:gdLst/>
            <a:ahLst/>
            <a:cxnLst/>
            <a:rect r="r" b="b" t="t" l="l"/>
            <a:pathLst>
              <a:path h="4114800" w="5103628">
                <a:moveTo>
                  <a:pt x="0" y="0"/>
                </a:moveTo>
                <a:lnTo>
                  <a:pt x="5103628" y="0"/>
                </a:lnTo>
                <a:lnTo>
                  <a:pt x="5103628"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4" id="14"/>
          <p:cNvSpPr/>
          <p:nvPr/>
        </p:nvSpPr>
        <p:spPr>
          <a:xfrm flipH="false" flipV="false" rot="-4149154">
            <a:off x="15914200" y="7231872"/>
            <a:ext cx="1990881" cy="3674445"/>
          </a:xfrm>
          <a:custGeom>
            <a:avLst/>
            <a:gdLst/>
            <a:ahLst/>
            <a:cxnLst/>
            <a:rect r="r" b="b" t="t" l="l"/>
            <a:pathLst>
              <a:path h="3674445" w="1990881">
                <a:moveTo>
                  <a:pt x="0" y="0"/>
                </a:moveTo>
                <a:lnTo>
                  <a:pt x="1990881" y="0"/>
                </a:lnTo>
                <a:lnTo>
                  <a:pt x="1990881" y="3674445"/>
                </a:lnTo>
                <a:lnTo>
                  <a:pt x="0" y="3674445"/>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5" id="15"/>
          <p:cNvSpPr/>
          <p:nvPr/>
        </p:nvSpPr>
        <p:spPr>
          <a:xfrm flipH="false" flipV="false" rot="236070">
            <a:off x="-2348229" y="-1491912"/>
            <a:ext cx="5507484" cy="4440409"/>
          </a:xfrm>
          <a:custGeom>
            <a:avLst/>
            <a:gdLst/>
            <a:ahLst/>
            <a:cxnLst/>
            <a:rect r="r" b="b" t="t" l="l"/>
            <a:pathLst>
              <a:path h="4440409" w="5507484">
                <a:moveTo>
                  <a:pt x="0" y="0"/>
                </a:moveTo>
                <a:lnTo>
                  <a:pt x="5507484" y="0"/>
                </a:lnTo>
                <a:lnTo>
                  <a:pt x="5507484" y="4440409"/>
                </a:lnTo>
                <a:lnTo>
                  <a:pt x="0" y="4440409"/>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6" id="16"/>
          <p:cNvSpPr/>
          <p:nvPr/>
        </p:nvSpPr>
        <p:spPr>
          <a:xfrm flipH="false" flipV="false" rot="0">
            <a:off x="7653536" y="2548395"/>
            <a:ext cx="2271986" cy="1005354"/>
          </a:xfrm>
          <a:custGeom>
            <a:avLst/>
            <a:gdLst/>
            <a:ahLst/>
            <a:cxnLst/>
            <a:rect r="r" b="b" t="t" l="l"/>
            <a:pathLst>
              <a:path h="1005354" w="2271986">
                <a:moveTo>
                  <a:pt x="0" y="0"/>
                </a:moveTo>
                <a:lnTo>
                  <a:pt x="2271986" y="0"/>
                </a:lnTo>
                <a:lnTo>
                  <a:pt x="2271986" y="1005354"/>
                </a:lnTo>
                <a:lnTo>
                  <a:pt x="0" y="1005354"/>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888" r="0" b="-8888"/>
            </a:stretch>
          </a:blipFill>
        </p:spPr>
      </p:sp>
      <p:sp>
        <p:nvSpPr>
          <p:cNvPr name="Freeform 3" id="3"/>
          <p:cNvSpPr/>
          <p:nvPr/>
        </p:nvSpPr>
        <p:spPr>
          <a:xfrm flipH="false" flipV="false" rot="-6498027">
            <a:off x="-1592178" y="8228057"/>
            <a:ext cx="4199421" cy="3385783"/>
          </a:xfrm>
          <a:custGeom>
            <a:avLst/>
            <a:gdLst/>
            <a:ahLst/>
            <a:cxnLst/>
            <a:rect r="r" b="b" t="t" l="l"/>
            <a:pathLst>
              <a:path h="3385783" w="4199421">
                <a:moveTo>
                  <a:pt x="0" y="0"/>
                </a:moveTo>
                <a:lnTo>
                  <a:pt x="4199421" y="0"/>
                </a:lnTo>
                <a:lnTo>
                  <a:pt x="4199421" y="3385783"/>
                </a:lnTo>
                <a:lnTo>
                  <a:pt x="0" y="338578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3088930">
            <a:off x="-3318145" y="-1577291"/>
            <a:ext cx="5507484" cy="4440409"/>
          </a:xfrm>
          <a:custGeom>
            <a:avLst/>
            <a:gdLst/>
            <a:ahLst/>
            <a:cxnLst/>
            <a:rect r="r" b="b" t="t" l="l"/>
            <a:pathLst>
              <a:path h="4440409" w="5507484">
                <a:moveTo>
                  <a:pt x="0" y="0"/>
                </a:moveTo>
                <a:lnTo>
                  <a:pt x="5507483" y="0"/>
                </a:lnTo>
                <a:lnTo>
                  <a:pt x="5507483" y="4440409"/>
                </a:lnTo>
                <a:lnTo>
                  <a:pt x="0" y="444040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5924385">
            <a:off x="-41458" y="-756775"/>
            <a:ext cx="1350980" cy="2493420"/>
          </a:xfrm>
          <a:custGeom>
            <a:avLst/>
            <a:gdLst/>
            <a:ahLst/>
            <a:cxnLst/>
            <a:rect r="r" b="b" t="t" l="l"/>
            <a:pathLst>
              <a:path h="2493420" w="1350980">
                <a:moveTo>
                  <a:pt x="0" y="0"/>
                </a:moveTo>
                <a:lnTo>
                  <a:pt x="1350980" y="0"/>
                </a:lnTo>
                <a:lnTo>
                  <a:pt x="1350980" y="2493420"/>
                </a:lnTo>
                <a:lnTo>
                  <a:pt x="0" y="249342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641280">
            <a:off x="15400648" y="7200900"/>
            <a:ext cx="5103628" cy="4114800"/>
          </a:xfrm>
          <a:custGeom>
            <a:avLst/>
            <a:gdLst/>
            <a:ahLst/>
            <a:cxnLst/>
            <a:rect r="r" b="b" t="t" l="l"/>
            <a:pathLst>
              <a:path h="4114800" w="5103628">
                <a:moveTo>
                  <a:pt x="0" y="0"/>
                </a:moveTo>
                <a:lnTo>
                  <a:pt x="5103628" y="0"/>
                </a:lnTo>
                <a:lnTo>
                  <a:pt x="5103628" y="4114800"/>
                </a:lnTo>
                <a:lnTo>
                  <a:pt x="0" y="411480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7" id="7"/>
          <p:cNvSpPr/>
          <p:nvPr/>
        </p:nvSpPr>
        <p:spPr>
          <a:xfrm flipH="false" flipV="false" rot="4186786">
            <a:off x="15037881" y="-1761697"/>
            <a:ext cx="5103628" cy="4114800"/>
          </a:xfrm>
          <a:custGeom>
            <a:avLst/>
            <a:gdLst/>
            <a:ahLst/>
            <a:cxnLst/>
            <a:rect r="r" b="b" t="t" l="l"/>
            <a:pathLst>
              <a:path h="4114800" w="5103628">
                <a:moveTo>
                  <a:pt x="0" y="0"/>
                </a:moveTo>
                <a:lnTo>
                  <a:pt x="5103628" y="0"/>
                </a:lnTo>
                <a:lnTo>
                  <a:pt x="5103628"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8" id="8"/>
          <p:cNvSpPr txBox="true"/>
          <p:nvPr/>
        </p:nvSpPr>
        <p:spPr>
          <a:xfrm rot="0">
            <a:off x="-60814" y="4338447"/>
            <a:ext cx="18288000" cy="1335386"/>
          </a:xfrm>
          <a:prstGeom prst="rect">
            <a:avLst/>
          </a:prstGeom>
        </p:spPr>
        <p:txBody>
          <a:bodyPr anchor="t" rtlCol="false" tIns="0" lIns="0" bIns="0" rIns="0">
            <a:spAutoFit/>
          </a:bodyPr>
          <a:lstStyle/>
          <a:p>
            <a:pPr algn="ctr">
              <a:lnSpc>
                <a:spcPts val="10921"/>
              </a:lnSpc>
            </a:pPr>
            <a:r>
              <a:rPr lang="en-US" sz="7800">
                <a:solidFill>
                  <a:srgbClr val="000000"/>
                </a:solidFill>
                <a:latin typeface="Fredoka"/>
                <a:ea typeface="Fredoka"/>
                <a:cs typeface="Fredoka"/>
                <a:sym typeface="Fredoka"/>
              </a:rPr>
              <a:t>PENDAHULUAN</a:t>
            </a:r>
          </a:p>
        </p:txBody>
      </p:sp>
      <p:sp>
        <p:nvSpPr>
          <p:cNvPr name="Freeform 9" id="9"/>
          <p:cNvSpPr/>
          <p:nvPr/>
        </p:nvSpPr>
        <p:spPr>
          <a:xfrm flipH="false" flipV="false" rot="-6438182">
            <a:off x="16118059" y="7791521"/>
            <a:ext cx="1990881" cy="3674445"/>
          </a:xfrm>
          <a:custGeom>
            <a:avLst/>
            <a:gdLst/>
            <a:ahLst/>
            <a:cxnLst/>
            <a:rect r="r" b="b" t="t" l="l"/>
            <a:pathLst>
              <a:path h="3674445" w="1990881">
                <a:moveTo>
                  <a:pt x="0" y="0"/>
                </a:moveTo>
                <a:lnTo>
                  <a:pt x="1990881" y="0"/>
                </a:lnTo>
                <a:lnTo>
                  <a:pt x="1990881" y="3674446"/>
                </a:lnTo>
                <a:lnTo>
                  <a:pt x="0" y="3674446"/>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grpSp>
        <p:nvGrpSpPr>
          <p:cNvPr name="Group 10" id="10"/>
          <p:cNvGrpSpPr/>
          <p:nvPr/>
        </p:nvGrpSpPr>
        <p:grpSpPr>
          <a:xfrm rot="0">
            <a:off x="7057097" y="289427"/>
            <a:ext cx="4052180" cy="1307119"/>
            <a:chOff x="0" y="0"/>
            <a:chExt cx="5402906" cy="1742825"/>
          </a:xfrm>
        </p:grpSpPr>
        <p:sp>
          <p:nvSpPr>
            <p:cNvPr name="Freeform 11" id="11"/>
            <p:cNvSpPr/>
            <p:nvPr/>
          </p:nvSpPr>
          <p:spPr>
            <a:xfrm flipH="false" flipV="false" rot="0">
              <a:off x="3719763" y="59682"/>
              <a:ext cx="1683143" cy="1683143"/>
            </a:xfrm>
            <a:custGeom>
              <a:avLst/>
              <a:gdLst/>
              <a:ahLst/>
              <a:cxnLst/>
              <a:rect r="r" b="b" t="t" l="l"/>
              <a:pathLst>
                <a:path h="1683143" w="1683143">
                  <a:moveTo>
                    <a:pt x="0" y="0"/>
                  </a:moveTo>
                  <a:lnTo>
                    <a:pt x="1683143" y="0"/>
                  </a:lnTo>
                  <a:lnTo>
                    <a:pt x="1683143" y="1683143"/>
                  </a:lnTo>
                  <a:lnTo>
                    <a:pt x="0" y="1683143"/>
                  </a:lnTo>
                  <a:lnTo>
                    <a:pt x="0" y="0"/>
                  </a:lnTo>
                  <a:close/>
                </a:path>
              </a:pathLst>
            </a:custGeom>
            <a:blipFill>
              <a:blip r:embed="rId15"/>
              <a:stretch>
                <a:fillRect l="0" t="0" r="0" b="0"/>
              </a:stretch>
            </a:blipFill>
          </p:spPr>
        </p:sp>
        <p:sp>
          <p:nvSpPr>
            <p:cNvPr name="Freeform 12" id="12"/>
            <p:cNvSpPr/>
            <p:nvPr/>
          </p:nvSpPr>
          <p:spPr>
            <a:xfrm flipH="false" flipV="false" rot="0">
              <a:off x="0" y="0"/>
              <a:ext cx="1742825" cy="1742825"/>
            </a:xfrm>
            <a:custGeom>
              <a:avLst/>
              <a:gdLst/>
              <a:ahLst/>
              <a:cxnLst/>
              <a:rect r="r" b="b" t="t" l="l"/>
              <a:pathLst>
                <a:path h="1742825" w="1742825">
                  <a:moveTo>
                    <a:pt x="0" y="0"/>
                  </a:moveTo>
                  <a:lnTo>
                    <a:pt x="1742825" y="0"/>
                  </a:lnTo>
                  <a:lnTo>
                    <a:pt x="1742825" y="1742825"/>
                  </a:lnTo>
                  <a:lnTo>
                    <a:pt x="0" y="1742825"/>
                  </a:lnTo>
                  <a:lnTo>
                    <a:pt x="0" y="0"/>
                  </a:lnTo>
                  <a:close/>
                </a:path>
              </a:pathLst>
            </a:custGeom>
            <a:blipFill>
              <a:blip r:embed="rId16"/>
              <a:stretch>
                <a:fillRect l="0" t="0" r="0" b="0"/>
              </a:stretch>
            </a:blipFill>
          </p:spPr>
        </p:sp>
        <p:sp>
          <p:nvSpPr>
            <p:cNvPr name="Freeform 13" id="13"/>
            <p:cNvSpPr/>
            <p:nvPr/>
          </p:nvSpPr>
          <p:spPr>
            <a:xfrm flipH="false" flipV="false" rot="0">
              <a:off x="1905756" y="59682"/>
              <a:ext cx="1683143" cy="1683143"/>
            </a:xfrm>
            <a:custGeom>
              <a:avLst/>
              <a:gdLst/>
              <a:ahLst/>
              <a:cxnLst/>
              <a:rect r="r" b="b" t="t" l="l"/>
              <a:pathLst>
                <a:path h="1683143" w="1683143">
                  <a:moveTo>
                    <a:pt x="0" y="0"/>
                  </a:moveTo>
                  <a:lnTo>
                    <a:pt x="1683143" y="0"/>
                  </a:lnTo>
                  <a:lnTo>
                    <a:pt x="1683143" y="1683143"/>
                  </a:lnTo>
                  <a:lnTo>
                    <a:pt x="0" y="1683143"/>
                  </a:lnTo>
                  <a:lnTo>
                    <a:pt x="0" y="0"/>
                  </a:lnTo>
                  <a:close/>
                </a:path>
              </a:pathLst>
            </a:custGeom>
            <a:blipFill>
              <a:blip r:embed="rId17"/>
              <a:stretch>
                <a:fillRect l="0" t="0" r="0" b="0"/>
              </a:stretch>
            </a:blipFill>
          </p:spPr>
        </p:sp>
      </p:grpSp>
      <p:grpSp>
        <p:nvGrpSpPr>
          <p:cNvPr name="Group 14" id="14"/>
          <p:cNvGrpSpPr/>
          <p:nvPr/>
        </p:nvGrpSpPr>
        <p:grpSpPr>
          <a:xfrm rot="0">
            <a:off x="6888832" y="1674573"/>
            <a:ext cx="4220445" cy="93400"/>
            <a:chOff x="0" y="0"/>
            <a:chExt cx="1359189" cy="30079"/>
          </a:xfrm>
        </p:grpSpPr>
        <p:sp>
          <p:nvSpPr>
            <p:cNvPr name="Freeform 15" id="15"/>
            <p:cNvSpPr/>
            <p:nvPr/>
          </p:nvSpPr>
          <p:spPr>
            <a:xfrm flipH="false" flipV="false" rot="0">
              <a:off x="0" y="0"/>
              <a:ext cx="1359189" cy="30079"/>
            </a:xfrm>
            <a:custGeom>
              <a:avLst/>
              <a:gdLst/>
              <a:ahLst/>
              <a:cxnLst/>
              <a:rect r="r" b="b" t="t" l="l"/>
              <a:pathLst>
                <a:path h="30079" w="1359189">
                  <a:moveTo>
                    <a:pt x="0" y="0"/>
                  </a:moveTo>
                  <a:lnTo>
                    <a:pt x="1359189" y="0"/>
                  </a:lnTo>
                  <a:lnTo>
                    <a:pt x="1359189" y="30079"/>
                  </a:lnTo>
                  <a:lnTo>
                    <a:pt x="0" y="30079"/>
                  </a:lnTo>
                  <a:close/>
                </a:path>
              </a:pathLst>
            </a:custGeom>
            <a:solidFill>
              <a:srgbClr val="F9B314"/>
            </a:solidFill>
          </p:spPr>
        </p:sp>
        <p:sp>
          <p:nvSpPr>
            <p:cNvPr name="TextBox 16" id="16"/>
            <p:cNvSpPr txBox="true"/>
            <p:nvPr/>
          </p:nvSpPr>
          <p:spPr>
            <a:xfrm>
              <a:off x="0" y="-38100"/>
              <a:ext cx="1359189" cy="68179"/>
            </a:xfrm>
            <a:prstGeom prst="rect">
              <a:avLst/>
            </a:prstGeom>
          </p:spPr>
          <p:txBody>
            <a:bodyPr anchor="ctr" rtlCol="false" tIns="50800" lIns="50800" bIns="50800" rIns="50800"/>
            <a:lstStyle/>
            <a:p>
              <a:pPr algn="ctr">
                <a:lnSpc>
                  <a:spcPts val="2659"/>
                </a:lnSpc>
                <a:spcBef>
                  <a:spcPct val="0"/>
                </a:spcBef>
              </a:pPr>
            </a:p>
          </p:txBody>
        </p:sp>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888" r="0" b="-8888"/>
            </a:stretch>
          </a:blipFill>
        </p:spPr>
      </p:sp>
      <p:sp>
        <p:nvSpPr>
          <p:cNvPr name="Freeform 3" id="3"/>
          <p:cNvSpPr/>
          <p:nvPr/>
        </p:nvSpPr>
        <p:spPr>
          <a:xfrm flipH="false" flipV="false" rot="-6498027">
            <a:off x="-1592178" y="8228057"/>
            <a:ext cx="4199421" cy="3385783"/>
          </a:xfrm>
          <a:custGeom>
            <a:avLst/>
            <a:gdLst/>
            <a:ahLst/>
            <a:cxnLst/>
            <a:rect r="r" b="b" t="t" l="l"/>
            <a:pathLst>
              <a:path h="3385783" w="4199421">
                <a:moveTo>
                  <a:pt x="0" y="0"/>
                </a:moveTo>
                <a:lnTo>
                  <a:pt x="4199421" y="0"/>
                </a:lnTo>
                <a:lnTo>
                  <a:pt x="4199421" y="3385783"/>
                </a:lnTo>
                <a:lnTo>
                  <a:pt x="0" y="338578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3088930">
            <a:off x="-3318145" y="-1577291"/>
            <a:ext cx="5507484" cy="4440409"/>
          </a:xfrm>
          <a:custGeom>
            <a:avLst/>
            <a:gdLst/>
            <a:ahLst/>
            <a:cxnLst/>
            <a:rect r="r" b="b" t="t" l="l"/>
            <a:pathLst>
              <a:path h="4440409" w="5507484">
                <a:moveTo>
                  <a:pt x="0" y="0"/>
                </a:moveTo>
                <a:lnTo>
                  <a:pt x="5507483" y="0"/>
                </a:lnTo>
                <a:lnTo>
                  <a:pt x="5507483" y="4440409"/>
                </a:lnTo>
                <a:lnTo>
                  <a:pt x="0" y="444040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5924385">
            <a:off x="-41458" y="-756775"/>
            <a:ext cx="1350980" cy="2493420"/>
          </a:xfrm>
          <a:custGeom>
            <a:avLst/>
            <a:gdLst/>
            <a:ahLst/>
            <a:cxnLst/>
            <a:rect r="r" b="b" t="t" l="l"/>
            <a:pathLst>
              <a:path h="2493420" w="1350980">
                <a:moveTo>
                  <a:pt x="0" y="0"/>
                </a:moveTo>
                <a:lnTo>
                  <a:pt x="1350980" y="0"/>
                </a:lnTo>
                <a:lnTo>
                  <a:pt x="1350980" y="2493420"/>
                </a:lnTo>
                <a:lnTo>
                  <a:pt x="0" y="249342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641280">
            <a:off x="15400648" y="7200900"/>
            <a:ext cx="5103628" cy="4114800"/>
          </a:xfrm>
          <a:custGeom>
            <a:avLst/>
            <a:gdLst/>
            <a:ahLst/>
            <a:cxnLst/>
            <a:rect r="r" b="b" t="t" l="l"/>
            <a:pathLst>
              <a:path h="4114800" w="5103628">
                <a:moveTo>
                  <a:pt x="0" y="0"/>
                </a:moveTo>
                <a:lnTo>
                  <a:pt x="5103628" y="0"/>
                </a:lnTo>
                <a:lnTo>
                  <a:pt x="5103628" y="4114800"/>
                </a:lnTo>
                <a:lnTo>
                  <a:pt x="0" y="411480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7" id="7"/>
          <p:cNvSpPr/>
          <p:nvPr/>
        </p:nvSpPr>
        <p:spPr>
          <a:xfrm flipH="false" flipV="false" rot="4186786">
            <a:off x="15037881" y="-1761697"/>
            <a:ext cx="5103628" cy="4114800"/>
          </a:xfrm>
          <a:custGeom>
            <a:avLst/>
            <a:gdLst/>
            <a:ahLst/>
            <a:cxnLst/>
            <a:rect r="r" b="b" t="t" l="l"/>
            <a:pathLst>
              <a:path h="4114800" w="5103628">
                <a:moveTo>
                  <a:pt x="0" y="0"/>
                </a:moveTo>
                <a:lnTo>
                  <a:pt x="5103628" y="0"/>
                </a:lnTo>
                <a:lnTo>
                  <a:pt x="5103628"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8" id="8"/>
          <p:cNvSpPr txBox="true"/>
          <p:nvPr/>
        </p:nvSpPr>
        <p:spPr>
          <a:xfrm rot="0">
            <a:off x="2547352" y="1878868"/>
            <a:ext cx="13071668" cy="1335386"/>
          </a:xfrm>
          <a:prstGeom prst="rect">
            <a:avLst/>
          </a:prstGeom>
        </p:spPr>
        <p:txBody>
          <a:bodyPr anchor="t" rtlCol="false" tIns="0" lIns="0" bIns="0" rIns="0">
            <a:spAutoFit/>
          </a:bodyPr>
          <a:lstStyle/>
          <a:p>
            <a:pPr algn="ctr">
              <a:lnSpc>
                <a:spcPts val="10921"/>
              </a:lnSpc>
            </a:pPr>
            <a:r>
              <a:rPr lang="en-US" sz="7800">
                <a:solidFill>
                  <a:srgbClr val="000000"/>
                </a:solidFill>
                <a:latin typeface="Fredoka"/>
                <a:ea typeface="Fredoka"/>
                <a:cs typeface="Fredoka"/>
                <a:sym typeface="Fredoka"/>
              </a:rPr>
              <a:t>Latar Belakang</a:t>
            </a:r>
          </a:p>
        </p:txBody>
      </p:sp>
      <p:grpSp>
        <p:nvGrpSpPr>
          <p:cNvPr name="Group 9" id="9"/>
          <p:cNvGrpSpPr/>
          <p:nvPr/>
        </p:nvGrpSpPr>
        <p:grpSpPr>
          <a:xfrm rot="0">
            <a:off x="2186027" y="3290454"/>
            <a:ext cx="13914715" cy="5853888"/>
            <a:chOff x="0" y="0"/>
            <a:chExt cx="4078398" cy="1715773"/>
          </a:xfrm>
        </p:grpSpPr>
        <p:sp>
          <p:nvSpPr>
            <p:cNvPr name="Freeform 10" id="10"/>
            <p:cNvSpPr/>
            <p:nvPr/>
          </p:nvSpPr>
          <p:spPr>
            <a:xfrm flipH="false" flipV="false" rot="0">
              <a:off x="0" y="0"/>
              <a:ext cx="4078398" cy="1715773"/>
            </a:xfrm>
            <a:custGeom>
              <a:avLst/>
              <a:gdLst/>
              <a:ahLst/>
              <a:cxnLst/>
              <a:rect r="r" b="b" t="t" l="l"/>
              <a:pathLst>
                <a:path h="1715773" w="4078398">
                  <a:moveTo>
                    <a:pt x="28376" y="0"/>
                  </a:moveTo>
                  <a:lnTo>
                    <a:pt x="4050023" y="0"/>
                  </a:lnTo>
                  <a:cubicBezTo>
                    <a:pt x="4057548" y="0"/>
                    <a:pt x="4064766" y="2990"/>
                    <a:pt x="4070087" y="8311"/>
                  </a:cubicBezTo>
                  <a:cubicBezTo>
                    <a:pt x="4075409" y="13632"/>
                    <a:pt x="4078398" y="20850"/>
                    <a:pt x="4078398" y="28376"/>
                  </a:cubicBezTo>
                  <a:lnTo>
                    <a:pt x="4078398" y="1687397"/>
                  </a:lnTo>
                  <a:cubicBezTo>
                    <a:pt x="4078398" y="1703068"/>
                    <a:pt x="4065694" y="1715773"/>
                    <a:pt x="4050023" y="1715773"/>
                  </a:cubicBezTo>
                  <a:lnTo>
                    <a:pt x="28376" y="1715773"/>
                  </a:lnTo>
                  <a:cubicBezTo>
                    <a:pt x="12704" y="1715773"/>
                    <a:pt x="0" y="1703068"/>
                    <a:pt x="0" y="1687397"/>
                  </a:cubicBezTo>
                  <a:lnTo>
                    <a:pt x="0" y="28376"/>
                  </a:lnTo>
                  <a:cubicBezTo>
                    <a:pt x="0" y="12704"/>
                    <a:pt x="12704" y="0"/>
                    <a:pt x="28376" y="0"/>
                  </a:cubicBezTo>
                  <a:close/>
                </a:path>
              </a:pathLst>
            </a:custGeom>
            <a:solidFill>
              <a:srgbClr val="E26F6F"/>
            </a:solidFill>
            <a:ln cap="rnd">
              <a:noFill/>
              <a:prstDash val="solid"/>
              <a:round/>
            </a:ln>
          </p:spPr>
        </p:sp>
        <p:sp>
          <p:nvSpPr>
            <p:cNvPr name="TextBox 11" id="11"/>
            <p:cNvSpPr txBox="true"/>
            <p:nvPr/>
          </p:nvSpPr>
          <p:spPr>
            <a:xfrm>
              <a:off x="0" y="-133350"/>
              <a:ext cx="4078398" cy="1849123"/>
            </a:xfrm>
            <a:prstGeom prst="rect">
              <a:avLst/>
            </a:prstGeom>
          </p:spPr>
          <p:txBody>
            <a:bodyPr anchor="ctr" rtlCol="false" tIns="62993" lIns="62993" bIns="62993" rIns="62993"/>
            <a:lstStyle/>
            <a:p>
              <a:pPr algn="ctr">
                <a:lnSpc>
                  <a:spcPts val="4200"/>
                </a:lnSpc>
                <a:spcBef>
                  <a:spcPct val="0"/>
                </a:spcBef>
              </a:pPr>
            </a:p>
          </p:txBody>
        </p:sp>
      </p:grpSp>
      <p:sp>
        <p:nvSpPr>
          <p:cNvPr name="TextBox 12" id="12"/>
          <p:cNvSpPr txBox="true"/>
          <p:nvPr/>
        </p:nvSpPr>
        <p:spPr>
          <a:xfrm rot="0">
            <a:off x="3074846" y="3610899"/>
            <a:ext cx="12137078" cy="5434628"/>
          </a:xfrm>
          <a:prstGeom prst="rect">
            <a:avLst/>
          </a:prstGeom>
        </p:spPr>
        <p:txBody>
          <a:bodyPr anchor="t" rtlCol="false" tIns="0" lIns="0" bIns="0" rIns="0">
            <a:spAutoFit/>
          </a:bodyPr>
          <a:lstStyle/>
          <a:p>
            <a:pPr algn="just">
              <a:lnSpc>
                <a:spcPts val="3919"/>
              </a:lnSpc>
            </a:pPr>
            <a:r>
              <a:rPr lang="en-US" sz="2799">
                <a:solidFill>
                  <a:srgbClr val="000000"/>
                </a:solidFill>
                <a:latin typeface="Dreaming Outloud Sans Alt"/>
                <a:ea typeface="Dreaming Outloud Sans Alt"/>
                <a:cs typeface="Dreaming Outloud Sans Alt"/>
                <a:sym typeface="Dreaming Outloud Sans Alt"/>
              </a:rPr>
              <a:t>AMP-activated protein kinase (AMPK) adalah enzim yang esensial dalam mengatur homeostasis energi sel dan berpotensi sebagai target terapeutik untuk penyakit metabolik seperti diabetes tipe 2 dan obesitas. Dalam upaya memahami regulasi molekuler AMPK lebih lanjut, teknologi bioinformatika dan penggunaan algoritma machine learning seperti Random Forest menjadi sangat relevan. Random Forest, efektif dalam menangani data berdimensi tinggi dan telah terbukti bermanfaat dalam seleksi fitur serta klasifikasi data biologis. Pendekatan ini memungkinkan integrasi data genetik dan pengetahuan biologis, meningkatkan pemahaman dan prediksi regulasi AMPK dalam konteks penyakit metabolik, terutama melalui analisis ekspresi gen di jaringan otot, adiposa, dan hati.</a:t>
            </a:r>
          </a:p>
        </p:txBody>
      </p:sp>
      <p:sp>
        <p:nvSpPr>
          <p:cNvPr name="Freeform 13" id="13"/>
          <p:cNvSpPr/>
          <p:nvPr/>
        </p:nvSpPr>
        <p:spPr>
          <a:xfrm flipH="false" flipV="false" rot="-6438182">
            <a:off x="16118059" y="7791521"/>
            <a:ext cx="1990881" cy="3674445"/>
          </a:xfrm>
          <a:custGeom>
            <a:avLst/>
            <a:gdLst/>
            <a:ahLst/>
            <a:cxnLst/>
            <a:rect r="r" b="b" t="t" l="l"/>
            <a:pathLst>
              <a:path h="3674445" w="1990881">
                <a:moveTo>
                  <a:pt x="0" y="0"/>
                </a:moveTo>
                <a:lnTo>
                  <a:pt x="1990881" y="0"/>
                </a:lnTo>
                <a:lnTo>
                  <a:pt x="1990881" y="3674446"/>
                </a:lnTo>
                <a:lnTo>
                  <a:pt x="0" y="3674446"/>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grpSp>
        <p:nvGrpSpPr>
          <p:cNvPr name="Group 14" id="14"/>
          <p:cNvGrpSpPr/>
          <p:nvPr/>
        </p:nvGrpSpPr>
        <p:grpSpPr>
          <a:xfrm rot="0">
            <a:off x="7057097" y="289427"/>
            <a:ext cx="4052180" cy="1307119"/>
            <a:chOff x="0" y="0"/>
            <a:chExt cx="5402906" cy="1742825"/>
          </a:xfrm>
        </p:grpSpPr>
        <p:sp>
          <p:nvSpPr>
            <p:cNvPr name="Freeform 15" id="15"/>
            <p:cNvSpPr/>
            <p:nvPr/>
          </p:nvSpPr>
          <p:spPr>
            <a:xfrm flipH="false" flipV="false" rot="0">
              <a:off x="3719763" y="59682"/>
              <a:ext cx="1683143" cy="1683143"/>
            </a:xfrm>
            <a:custGeom>
              <a:avLst/>
              <a:gdLst/>
              <a:ahLst/>
              <a:cxnLst/>
              <a:rect r="r" b="b" t="t" l="l"/>
              <a:pathLst>
                <a:path h="1683143" w="1683143">
                  <a:moveTo>
                    <a:pt x="0" y="0"/>
                  </a:moveTo>
                  <a:lnTo>
                    <a:pt x="1683143" y="0"/>
                  </a:lnTo>
                  <a:lnTo>
                    <a:pt x="1683143" y="1683143"/>
                  </a:lnTo>
                  <a:lnTo>
                    <a:pt x="0" y="1683143"/>
                  </a:lnTo>
                  <a:lnTo>
                    <a:pt x="0" y="0"/>
                  </a:lnTo>
                  <a:close/>
                </a:path>
              </a:pathLst>
            </a:custGeom>
            <a:blipFill>
              <a:blip r:embed="rId15"/>
              <a:stretch>
                <a:fillRect l="0" t="0" r="0" b="0"/>
              </a:stretch>
            </a:blipFill>
          </p:spPr>
        </p:sp>
        <p:sp>
          <p:nvSpPr>
            <p:cNvPr name="Freeform 16" id="16"/>
            <p:cNvSpPr/>
            <p:nvPr/>
          </p:nvSpPr>
          <p:spPr>
            <a:xfrm flipH="false" flipV="false" rot="0">
              <a:off x="0" y="0"/>
              <a:ext cx="1742825" cy="1742825"/>
            </a:xfrm>
            <a:custGeom>
              <a:avLst/>
              <a:gdLst/>
              <a:ahLst/>
              <a:cxnLst/>
              <a:rect r="r" b="b" t="t" l="l"/>
              <a:pathLst>
                <a:path h="1742825" w="1742825">
                  <a:moveTo>
                    <a:pt x="0" y="0"/>
                  </a:moveTo>
                  <a:lnTo>
                    <a:pt x="1742825" y="0"/>
                  </a:lnTo>
                  <a:lnTo>
                    <a:pt x="1742825" y="1742825"/>
                  </a:lnTo>
                  <a:lnTo>
                    <a:pt x="0" y="1742825"/>
                  </a:lnTo>
                  <a:lnTo>
                    <a:pt x="0" y="0"/>
                  </a:lnTo>
                  <a:close/>
                </a:path>
              </a:pathLst>
            </a:custGeom>
            <a:blipFill>
              <a:blip r:embed="rId16"/>
              <a:stretch>
                <a:fillRect l="0" t="0" r="0" b="0"/>
              </a:stretch>
            </a:blipFill>
          </p:spPr>
        </p:sp>
        <p:sp>
          <p:nvSpPr>
            <p:cNvPr name="Freeform 17" id="17"/>
            <p:cNvSpPr/>
            <p:nvPr/>
          </p:nvSpPr>
          <p:spPr>
            <a:xfrm flipH="false" flipV="false" rot="0">
              <a:off x="1905756" y="59682"/>
              <a:ext cx="1683143" cy="1683143"/>
            </a:xfrm>
            <a:custGeom>
              <a:avLst/>
              <a:gdLst/>
              <a:ahLst/>
              <a:cxnLst/>
              <a:rect r="r" b="b" t="t" l="l"/>
              <a:pathLst>
                <a:path h="1683143" w="1683143">
                  <a:moveTo>
                    <a:pt x="0" y="0"/>
                  </a:moveTo>
                  <a:lnTo>
                    <a:pt x="1683143" y="0"/>
                  </a:lnTo>
                  <a:lnTo>
                    <a:pt x="1683143" y="1683143"/>
                  </a:lnTo>
                  <a:lnTo>
                    <a:pt x="0" y="1683143"/>
                  </a:lnTo>
                  <a:lnTo>
                    <a:pt x="0" y="0"/>
                  </a:lnTo>
                  <a:close/>
                </a:path>
              </a:pathLst>
            </a:custGeom>
            <a:blipFill>
              <a:blip r:embed="rId17"/>
              <a:stretch>
                <a:fillRect l="0" t="0" r="0" b="0"/>
              </a:stretch>
            </a:blipFill>
          </p:spPr>
        </p:sp>
      </p:grpSp>
      <p:grpSp>
        <p:nvGrpSpPr>
          <p:cNvPr name="Group 18" id="18"/>
          <p:cNvGrpSpPr/>
          <p:nvPr/>
        </p:nvGrpSpPr>
        <p:grpSpPr>
          <a:xfrm rot="0">
            <a:off x="6888832" y="1674573"/>
            <a:ext cx="4220445" cy="93400"/>
            <a:chOff x="0" y="0"/>
            <a:chExt cx="1359189" cy="30079"/>
          </a:xfrm>
        </p:grpSpPr>
        <p:sp>
          <p:nvSpPr>
            <p:cNvPr name="Freeform 19" id="19"/>
            <p:cNvSpPr/>
            <p:nvPr/>
          </p:nvSpPr>
          <p:spPr>
            <a:xfrm flipH="false" flipV="false" rot="0">
              <a:off x="0" y="0"/>
              <a:ext cx="1359189" cy="30079"/>
            </a:xfrm>
            <a:custGeom>
              <a:avLst/>
              <a:gdLst/>
              <a:ahLst/>
              <a:cxnLst/>
              <a:rect r="r" b="b" t="t" l="l"/>
              <a:pathLst>
                <a:path h="30079" w="1359189">
                  <a:moveTo>
                    <a:pt x="0" y="0"/>
                  </a:moveTo>
                  <a:lnTo>
                    <a:pt x="1359189" y="0"/>
                  </a:lnTo>
                  <a:lnTo>
                    <a:pt x="1359189" y="30079"/>
                  </a:lnTo>
                  <a:lnTo>
                    <a:pt x="0" y="30079"/>
                  </a:lnTo>
                  <a:close/>
                </a:path>
              </a:pathLst>
            </a:custGeom>
            <a:solidFill>
              <a:srgbClr val="F9B314"/>
            </a:solidFill>
          </p:spPr>
        </p:sp>
        <p:sp>
          <p:nvSpPr>
            <p:cNvPr name="TextBox 20" id="20"/>
            <p:cNvSpPr txBox="true"/>
            <p:nvPr/>
          </p:nvSpPr>
          <p:spPr>
            <a:xfrm>
              <a:off x="0" y="-38100"/>
              <a:ext cx="1359189" cy="68179"/>
            </a:xfrm>
            <a:prstGeom prst="rect">
              <a:avLst/>
            </a:prstGeom>
          </p:spPr>
          <p:txBody>
            <a:bodyPr anchor="ctr" rtlCol="false" tIns="50800" lIns="50800" bIns="50800" rIns="50800"/>
            <a:lstStyle/>
            <a:p>
              <a:pPr algn="ctr">
                <a:lnSpc>
                  <a:spcPts val="2659"/>
                </a:lnSpc>
                <a:spcBef>
                  <a:spcPct val="0"/>
                </a:spcBef>
              </a:pPr>
            </a:p>
          </p:txBody>
        </p:sp>
      </p:gr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888" r="0" b="-8888"/>
            </a:stretch>
          </a:blipFill>
        </p:spPr>
      </p:sp>
      <p:sp>
        <p:nvSpPr>
          <p:cNvPr name="Freeform 3" id="3"/>
          <p:cNvSpPr/>
          <p:nvPr/>
        </p:nvSpPr>
        <p:spPr>
          <a:xfrm flipH="false" flipV="false" rot="0">
            <a:off x="11591994" y="5522556"/>
            <a:ext cx="880569" cy="851750"/>
          </a:xfrm>
          <a:custGeom>
            <a:avLst/>
            <a:gdLst/>
            <a:ahLst/>
            <a:cxnLst/>
            <a:rect r="r" b="b" t="t" l="l"/>
            <a:pathLst>
              <a:path h="851750" w="880569">
                <a:moveTo>
                  <a:pt x="0" y="0"/>
                </a:moveTo>
                <a:lnTo>
                  <a:pt x="880569" y="0"/>
                </a:lnTo>
                <a:lnTo>
                  <a:pt x="880569" y="851750"/>
                </a:lnTo>
                <a:lnTo>
                  <a:pt x="0" y="85175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2780742">
            <a:off x="-1787124" y="-1689752"/>
            <a:ext cx="5103628" cy="4114800"/>
          </a:xfrm>
          <a:custGeom>
            <a:avLst/>
            <a:gdLst/>
            <a:ahLst/>
            <a:cxnLst/>
            <a:rect r="r" b="b" t="t" l="l"/>
            <a:pathLst>
              <a:path h="4114800" w="5103628">
                <a:moveTo>
                  <a:pt x="0" y="0"/>
                </a:moveTo>
                <a:lnTo>
                  <a:pt x="5103628" y="0"/>
                </a:lnTo>
                <a:lnTo>
                  <a:pt x="5103628"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2780742">
            <a:off x="13480660" y="7751979"/>
            <a:ext cx="5103628" cy="4114800"/>
          </a:xfrm>
          <a:custGeom>
            <a:avLst/>
            <a:gdLst/>
            <a:ahLst/>
            <a:cxnLst/>
            <a:rect r="r" b="b" t="t" l="l"/>
            <a:pathLst>
              <a:path h="4114800" w="5103628">
                <a:moveTo>
                  <a:pt x="0" y="0"/>
                </a:moveTo>
                <a:lnTo>
                  <a:pt x="5103628" y="0"/>
                </a:lnTo>
                <a:lnTo>
                  <a:pt x="5103628"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7233776">
            <a:off x="-273808" y="8714197"/>
            <a:ext cx="4199421" cy="3385783"/>
          </a:xfrm>
          <a:custGeom>
            <a:avLst/>
            <a:gdLst/>
            <a:ahLst/>
            <a:cxnLst/>
            <a:rect r="r" b="b" t="t" l="l"/>
            <a:pathLst>
              <a:path h="3385783" w="4199421">
                <a:moveTo>
                  <a:pt x="0" y="0"/>
                </a:moveTo>
                <a:lnTo>
                  <a:pt x="4199421" y="0"/>
                </a:lnTo>
                <a:lnTo>
                  <a:pt x="4199421" y="3385783"/>
                </a:lnTo>
                <a:lnTo>
                  <a:pt x="0" y="3385783"/>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7" id="7"/>
          <p:cNvSpPr/>
          <p:nvPr/>
        </p:nvSpPr>
        <p:spPr>
          <a:xfrm flipH="false" flipV="false" rot="2780742">
            <a:off x="14716501" y="-1689752"/>
            <a:ext cx="5103628" cy="4114800"/>
          </a:xfrm>
          <a:custGeom>
            <a:avLst/>
            <a:gdLst/>
            <a:ahLst/>
            <a:cxnLst/>
            <a:rect r="r" b="b" t="t" l="l"/>
            <a:pathLst>
              <a:path h="4114800" w="5103628">
                <a:moveTo>
                  <a:pt x="0" y="0"/>
                </a:moveTo>
                <a:lnTo>
                  <a:pt x="5103628" y="0"/>
                </a:lnTo>
                <a:lnTo>
                  <a:pt x="5103628"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8" id="8"/>
          <p:cNvSpPr/>
          <p:nvPr/>
        </p:nvSpPr>
        <p:spPr>
          <a:xfrm flipH="false" flipV="false" rot="1661732">
            <a:off x="588360" y="7965363"/>
            <a:ext cx="1631685" cy="2655109"/>
          </a:xfrm>
          <a:custGeom>
            <a:avLst/>
            <a:gdLst/>
            <a:ahLst/>
            <a:cxnLst/>
            <a:rect r="r" b="b" t="t" l="l"/>
            <a:pathLst>
              <a:path h="2655109" w="1631685">
                <a:moveTo>
                  <a:pt x="0" y="0"/>
                </a:moveTo>
                <a:lnTo>
                  <a:pt x="1631685" y="0"/>
                </a:lnTo>
                <a:lnTo>
                  <a:pt x="1631685" y="2655109"/>
                </a:lnTo>
                <a:lnTo>
                  <a:pt x="0" y="2655109"/>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9" id="9"/>
          <p:cNvSpPr/>
          <p:nvPr/>
        </p:nvSpPr>
        <p:spPr>
          <a:xfrm flipH="false" flipV="false" rot="-499172">
            <a:off x="15476609" y="-699812"/>
            <a:ext cx="1990881" cy="3674445"/>
          </a:xfrm>
          <a:custGeom>
            <a:avLst/>
            <a:gdLst/>
            <a:ahLst/>
            <a:cxnLst/>
            <a:rect r="r" b="b" t="t" l="l"/>
            <a:pathLst>
              <a:path h="3674445" w="1990881">
                <a:moveTo>
                  <a:pt x="0" y="0"/>
                </a:moveTo>
                <a:lnTo>
                  <a:pt x="1990881" y="0"/>
                </a:lnTo>
                <a:lnTo>
                  <a:pt x="1990881" y="3674446"/>
                </a:lnTo>
                <a:lnTo>
                  <a:pt x="0" y="3674446"/>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grpSp>
        <p:nvGrpSpPr>
          <p:cNvPr name="Group 10" id="10"/>
          <p:cNvGrpSpPr/>
          <p:nvPr/>
        </p:nvGrpSpPr>
        <p:grpSpPr>
          <a:xfrm rot="0">
            <a:off x="5836725" y="4294463"/>
            <a:ext cx="5688594" cy="3307935"/>
            <a:chOff x="0" y="0"/>
            <a:chExt cx="7584792" cy="4410580"/>
          </a:xfrm>
        </p:grpSpPr>
        <p:sp>
          <p:nvSpPr>
            <p:cNvPr name="Freeform 11" id="11"/>
            <p:cNvSpPr/>
            <p:nvPr/>
          </p:nvSpPr>
          <p:spPr>
            <a:xfrm flipH="false" flipV="false" rot="0">
              <a:off x="0" y="1637457"/>
              <a:ext cx="1174092" cy="1135667"/>
            </a:xfrm>
            <a:custGeom>
              <a:avLst/>
              <a:gdLst/>
              <a:ahLst/>
              <a:cxnLst/>
              <a:rect r="r" b="b" t="t" l="l"/>
              <a:pathLst>
                <a:path h="1135667" w="1174092">
                  <a:moveTo>
                    <a:pt x="0" y="0"/>
                  </a:moveTo>
                  <a:lnTo>
                    <a:pt x="1174092" y="0"/>
                  </a:lnTo>
                  <a:lnTo>
                    <a:pt x="1174092" y="1135666"/>
                  </a:lnTo>
                  <a:lnTo>
                    <a:pt x="0" y="1135666"/>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grpSp>
          <p:nvGrpSpPr>
            <p:cNvPr name="Group 12" id="12"/>
            <p:cNvGrpSpPr/>
            <p:nvPr/>
          </p:nvGrpSpPr>
          <p:grpSpPr>
            <a:xfrm rot="0">
              <a:off x="1258647" y="0"/>
              <a:ext cx="6326145" cy="4410580"/>
              <a:chOff x="0" y="0"/>
              <a:chExt cx="1678022" cy="1169915"/>
            </a:xfrm>
          </p:grpSpPr>
          <p:sp>
            <p:nvSpPr>
              <p:cNvPr name="Freeform 13" id="13"/>
              <p:cNvSpPr/>
              <p:nvPr/>
            </p:nvSpPr>
            <p:spPr>
              <a:xfrm flipH="false" flipV="false" rot="0">
                <a:off x="0" y="0"/>
                <a:ext cx="1678022" cy="1169915"/>
              </a:xfrm>
              <a:custGeom>
                <a:avLst/>
                <a:gdLst/>
                <a:ahLst/>
                <a:cxnLst/>
                <a:rect r="r" b="b" t="t" l="l"/>
                <a:pathLst>
                  <a:path h="1169915" w="1678022">
                    <a:moveTo>
                      <a:pt x="83218" y="0"/>
                    </a:moveTo>
                    <a:lnTo>
                      <a:pt x="1594804" y="0"/>
                    </a:lnTo>
                    <a:cubicBezTo>
                      <a:pt x="1616875" y="0"/>
                      <a:pt x="1638042" y="8768"/>
                      <a:pt x="1653648" y="24374"/>
                    </a:cubicBezTo>
                    <a:cubicBezTo>
                      <a:pt x="1669255" y="39980"/>
                      <a:pt x="1678022" y="61147"/>
                      <a:pt x="1678022" y="83218"/>
                    </a:cubicBezTo>
                    <a:lnTo>
                      <a:pt x="1678022" y="1086697"/>
                    </a:lnTo>
                    <a:cubicBezTo>
                      <a:pt x="1678022" y="1108768"/>
                      <a:pt x="1669255" y="1129935"/>
                      <a:pt x="1653648" y="1145541"/>
                    </a:cubicBezTo>
                    <a:cubicBezTo>
                      <a:pt x="1638042" y="1161147"/>
                      <a:pt x="1616875" y="1169915"/>
                      <a:pt x="1594804" y="1169915"/>
                    </a:cubicBezTo>
                    <a:lnTo>
                      <a:pt x="83218" y="1169915"/>
                    </a:lnTo>
                    <a:cubicBezTo>
                      <a:pt x="61147" y="1169915"/>
                      <a:pt x="39980" y="1161147"/>
                      <a:pt x="24374" y="1145541"/>
                    </a:cubicBezTo>
                    <a:cubicBezTo>
                      <a:pt x="8768" y="1129935"/>
                      <a:pt x="0" y="1108768"/>
                      <a:pt x="0" y="1086697"/>
                    </a:cubicBezTo>
                    <a:lnTo>
                      <a:pt x="0" y="83218"/>
                    </a:lnTo>
                    <a:cubicBezTo>
                      <a:pt x="0" y="61147"/>
                      <a:pt x="8768" y="39980"/>
                      <a:pt x="24374" y="24374"/>
                    </a:cubicBezTo>
                    <a:cubicBezTo>
                      <a:pt x="39980" y="8768"/>
                      <a:pt x="61147" y="0"/>
                      <a:pt x="83218" y="0"/>
                    </a:cubicBezTo>
                    <a:close/>
                  </a:path>
                </a:pathLst>
              </a:custGeom>
              <a:solidFill>
                <a:srgbClr val="E37043"/>
              </a:solidFill>
              <a:ln cap="rnd">
                <a:noFill/>
                <a:prstDash val="solid"/>
                <a:round/>
              </a:ln>
            </p:spPr>
          </p:sp>
          <p:sp>
            <p:nvSpPr>
              <p:cNvPr name="TextBox 14" id="14"/>
              <p:cNvSpPr txBox="true"/>
              <p:nvPr/>
            </p:nvSpPr>
            <p:spPr>
              <a:xfrm>
                <a:off x="0" y="-133350"/>
                <a:ext cx="1678022" cy="1303265"/>
              </a:xfrm>
              <a:prstGeom prst="rect">
                <a:avLst/>
              </a:prstGeom>
            </p:spPr>
            <p:txBody>
              <a:bodyPr anchor="ctr" rtlCol="false" tIns="52204" lIns="52204" bIns="52204" rIns="52204"/>
              <a:lstStyle/>
              <a:p>
                <a:pPr algn="ctr">
                  <a:lnSpc>
                    <a:spcPts val="4200"/>
                  </a:lnSpc>
                  <a:spcBef>
                    <a:spcPct val="0"/>
                  </a:spcBef>
                </a:pPr>
              </a:p>
            </p:txBody>
          </p:sp>
        </p:grpSp>
        <p:sp>
          <p:nvSpPr>
            <p:cNvPr name="TextBox 15" id="15"/>
            <p:cNvSpPr txBox="true"/>
            <p:nvPr/>
          </p:nvSpPr>
          <p:spPr>
            <a:xfrm rot="0">
              <a:off x="1627162" y="715830"/>
              <a:ext cx="5742452" cy="2936452"/>
            </a:xfrm>
            <a:prstGeom prst="rect">
              <a:avLst/>
            </a:prstGeom>
          </p:spPr>
          <p:txBody>
            <a:bodyPr anchor="t" rtlCol="false" tIns="0" lIns="0" bIns="0" rIns="0">
              <a:spAutoFit/>
            </a:bodyPr>
            <a:lstStyle/>
            <a:p>
              <a:pPr algn="ctr">
                <a:lnSpc>
                  <a:spcPts val="4480"/>
                </a:lnSpc>
              </a:pPr>
              <a:r>
                <a:rPr lang="en-US" sz="3200">
                  <a:solidFill>
                    <a:srgbClr val="000000"/>
                  </a:solidFill>
                  <a:latin typeface="Dreaming Outloud Sans Alt"/>
                  <a:ea typeface="Dreaming Outloud Sans Alt"/>
                  <a:cs typeface="Dreaming Outloud Sans Alt"/>
                  <a:sym typeface="Dreaming Outloud Sans Alt"/>
                </a:rPr>
                <a:t>Apa saja pola regulasi AMPK yang dapat diidentifikasi dari data biologis yang tersedia?</a:t>
              </a:r>
            </a:p>
          </p:txBody>
        </p:sp>
      </p:grpSp>
      <p:grpSp>
        <p:nvGrpSpPr>
          <p:cNvPr name="Group 16" id="16"/>
          <p:cNvGrpSpPr/>
          <p:nvPr/>
        </p:nvGrpSpPr>
        <p:grpSpPr>
          <a:xfrm rot="0">
            <a:off x="1028700" y="4294463"/>
            <a:ext cx="4744609" cy="3308133"/>
            <a:chOff x="0" y="0"/>
            <a:chExt cx="6326145" cy="4410845"/>
          </a:xfrm>
        </p:grpSpPr>
        <p:grpSp>
          <p:nvGrpSpPr>
            <p:cNvPr name="Group 17" id="17"/>
            <p:cNvGrpSpPr/>
            <p:nvPr/>
          </p:nvGrpSpPr>
          <p:grpSpPr>
            <a:xfrm rot="0">
              <a:off x="0" y="0"/>
              <a:ext cx="6326145" cy="4410845"/>
              <a:chOff x="0" y="0"/>
              <a:chExt cx="1678022" cy="1169985"/>
            </a:xfrm>
          </p:grpSpPr>
          <p:sp>
            <p:nvSpPr>
              <p:cNvPr name="Freeform 18" id="18"/>
              <p:cNvSpPr/>
              <p:nvPr/>
            </p:nvSpPr>
            <p:spPr>
              <a:xfrm flipH="false" flipV="false" rot="0">
                <a:off x="0" y="0"/>
                <a:ext cx="1678022" cy="1169985"/>
              </a:xfrm>
              <a:custGeom>
                <a:avLst/>
                <a:gdLst/>
                <a:ahLst/>
                <a:cxnLst/>
                <a:rect r="r" b="b" t="t" l="l"/>
                <a:pathLst>
                  <a:path h="1169985" w="1678022">
                    <a:moveTo>
                      <a:pt x="83218" y="0"/>
                    </a:moveTo>
                    <a:lnTo>
                      <a:pt x="1594804" y="0"/>
                    </a:lnTo>
                    <a:cubicBezTo>
                      <a:pt x="1616875" y="0"/>
                      <a:pt x="1638042" y="8768"/>
                      <a:pt x="1653648" y="24374"/>
                    </a:cubicBezTo>
                    <a:cubicBezTo>
                      <a:pt x="1669255" y="39980"/>
                      <a:pt x="1678022" y="61147"/>
                      <a:pt x="1678022" y="83218"/>
                    </a:cubicBezTo>
                    <a:lnTo>
                      <a:pt x="1678022" y="1086767"/>
                    </a:lnTo>
                    <a:cubicBezTo>
                      <a:pt x="1678022" y="1108838"/>
                      <a:pt x="1669255" y="1130005"/>
                      <a:pt x="1653648" y="1145611"/>
                    </a:cubicBezTo>
                    <a:cubicBezTo>
                      <a:pt x="1638042" y="1161218"/>
                      <a:pt x="1616875" y="1169985"/>
                      <a:pt x="1594804" y="1169985"/>
                    </a:cubicBezTo>
                    <a:lnTo>
                      <a:pt x="83218" y="1169985"/>
                    </a:lnTo>
                    <a:cubicBezTo>
                      <a:pt x="61147" y="1169985"/>
                      <a:pt x="39980" y="1161218"/>
                      <a:pt x="24374" y="1145611"/>
                    </a:cubicBezTo>
                    <a:cubicBezTo>
                      <a:pt x="8768" y="1130005"/>
                      <a:pt x="0" y="1108838"/>
                      <a:pt x="0" y="1086767"/>
                    </a:cubicBezTo>
                    <a:lnTo>
                      <a:pt x="0" y="83218"/>
                    </a:lnTo>
                    <a:cubicBezTo>
                      <a:pt x="0" y="61147"/>
                      <a:pt x="8768" y="39980"/>
                      <a:pt x="24374" y="24374"/>
                    </a:cubicBezTo>
                    <a:cubicBezTo>
                      <a:pt x="39980" y="8768"/>
                      <a:pt x="61147" y="0"/>
                      <a:pt x="83218" y="0"/>
                    </a:cubicBezTo>
                    <a:close/>
                  </a:path>
                </a:pathLst>
              </a:custGeom>
              <a:solidFill>
                <a:srgbClr val="E26F6F"/>
              </a:solidFill>
              <a:ln cap="rnd">
                <a:noFill/>
                <a:prstDash val="solid"/>
                <a:round/>
              </a:ln>
            </p:spPr>
          </p:sp>
          <p:sp>
            <p:nvSpPr>
              <p:cNvPr name="TextBox 19" id="19"/>
              <p:cNvSpPr txBox="true"/>
              <p:nvPr/>
            </p:nvSpPr>
            <p:spPr>
              <a:xfrm>
                <a:off x="0" y="-133350"/>
                <a:ext cx="1678022" cy="1303335"/>
              </a:xfrm>
              <a:prstGeom prst="rect">
                <a:avLst/>
              </a:prstGeom>
            </p:spPr>
            <p:txBody>
              <a:bodyPr anchor="ctr" rtlCol="false" tIns="52204" lIns="52204" bIns="52204" rIns="52204"/>
              <a:lstStyle/>
              <a:p>
                <a:pPr algn="ctr">
                  <a:lnSpc>
                    <a:spcPts val="4200"/>
                  </a:lnSpc>
                  <a:spcBef>
                    <a:spcPct val="0"/>
                  </a:spcBef>
                </a:pPr>
              </a:p>
            </p:txBody>
          </p:sp>
        </p:grpSp>
        <p:sp>
          <p:nvSpPr>
            <p:cNvPr name="TextBox 20" id="20"/>
            <p:cNvSpPr txBox="true"/>
            <p:nvPr/>
          </p:nvSpPr>
          <p:spPr>
            <a:xfrm rot="0">
              <a:off x="479364" y="455511"/>
              <a:ext cx="5259354" cy="3686144"/>
            </a:xfrm>
            <a:prstGeom prst="rect">
              <a:avLst/>
            </a:prstGeom>
          </p:spPr>
          <p:txBody>
            <a:bodyPr anchor="t" rtlCol="false" tIns="0" lIns="0" bIns="0" rIns="0">
              <a:spAutoFit/>
            </a:bodyPr>
            <a:lstStyle/>
            <a:p>
              <a:pPr algn="ctr">
                <a:lnSpc>
                  <a:spcPts val="4463"/>
                </a:lnSpc>
              </a:pPr>
              <a:r>
                <a:rPr lang="en-US" sz="3188">
                  <a:solidFill>
                    <a:srgbClr val="000000"/>
                  </a:solidFill>
                  <a:latin typeface="Dreaming Outloud Sans Alt"/>
                  <a:ea typeface="Dreaming Outloud Sans Alt"/>
                  <a:cs typeface="Dreaming Outloud Sans Alt"/>
                  <a:sym typeface="Dreaming Outloud Sans Alt"/>
                </a:rPr>
                <a:t>Bagaimana aktivasi AMPK dapat dianalisis menggunakan algoritma Random Forest?</a:t>
              </a:r>
            </a:p>
          </p:txBody>
        </p:sp>
      </p:grpSp>
      <p:grpSp>
        <p:nvGrpSpPr>
          <p:cNvPr name="Group 21" id="21"/>
          <p:cNvGrpSpPr/>
          <p:nvPr/>
        </p:nvGrpSpPr>
        <p:grpSpPr>
          <a:xfrm rot="0">
            <a:off x="12523706" y="4296397"/>
            <a:ext cx="4744609" cy="3307935"/>
            <a:chOff x="0" y="0"/>
            <a:chExt cx="6326145" cy="4410580"/>
          </a:xfrm>
        </p:grpSpPr>
        <p:grpSp>
          <p:nvGrpSpPr>
            <p:cNvPr name="Group 22" id="22"/>
            <p:cNvGrpSpPr/>
            <p:nvPr/>
          </p:nvGrpSpPr>
          <p:grpSpPr>
            <a:xfrm rot="0">
              <a:off x="0" y="0"/>
              <a:ext cx="6326145" cy="4410580"/>
              <a:chOff x="0" y="0"/>
              <a:chExt cx="1678022" cy="1169915"/>
            </a:xfrm>
          </p:grpSpPr>
          <p:sp>
            <p:nvSpPr>
              <p:cNvPr name="Freeform 23" id="23"/>
              <p:cNvSpPr/>
              <p:nvPr/>
            </p:nvSpPr>
            <p:spPr>
              <a:xfrm flipH="false" flipV="false" rot="0">
                <a:off x="0" y="0"/>
                <a:ext cx="1678022" cy="1169915"/>
              </a:xfrm>
              <a:custGeom>
                <a:avLst/>
                <a:gdLst/>
                <a:ahLst/>
                <a:cxnLst/>
                <a:rect r="r" b="b" t="t" l="l"/>
                <a:pathLst>
                  <a:path h="1169915" w="1678022">
                    <a:moveTo>
                      <a:pt x="83218" y="0"/>
                    </a:moveTo>
                    <a:lnTo>
                      <a:pt x="1594804" y="0"/>
                    </a:lnTo>
                    <a:cubicBezTo>
                      <a:pt x="1616875" y="0"/>
                      <a:pt x="1638042" y="8768"/>
                      <a:pt x="1653648" y="24374"/>
                    </a:cubicBezTo>
                    <a:cubicBezTo>
                      <a:pt x="1669255" y="39980"/>
                      <a:pt x="1678022" y="61147"/>
                      <a:pt x="1678022" y="83218"/>
                    </a:cubicBezTo>
                    <a:lnTo>
                      <a:pt x="1678022" y="1086697"/>
                    </a:lnTo>
                    <a:cubicBezTo>
                      <a:pt x="1678022" y="1108768"/>
                      <a:pt x="1669255" y="1129935"/>
                      <a:pt x="1653648" y="1145541"/>
                    </a:cubicBezTo>
                    <a:cubicBezTo>
                      <a:pt x="1638042" y="1161147"/>
                      <a:pt x="1616875" y="1169915"/>
                      <a:pt x="1594804" y="1169915"/>
                    </a:cubicBezTo>
                    <a:lnTo>
                      <a:pt x="83218" y="1169915"/>
                    </a:lnTo>
                    <a:cubicBezTo>
                      <a:pt x="61147" y="1169915"/>
                      <a:pt x="39980" y="1161147"/>
                      <a:pt x="24374" y="1145541"/>
                    </a:cubicBezTo>
                    <a:cubicBezTo>
                      <a:pt x="8768" y="1129935"/>
                      <a:pt x="0" y="1108768"/>
                      <a:pt x="0" y="1086697"/>
                    </a:cubicBezTo>
                    <a:lnTo>
                      <a:pt x="0" y="83218"/>
                    </a:lnTo>
                    <a:cubicBezTo>
                      <a:pt x="0" y="61147"/>
                      <a:pt x="8768" y="39980"/>
                      <a:pt x="24374" y="24374"/>
                    </a:cubicBezTo>
                    <a:cubicBezTo>
                      <a:pt x="39980" y="8768"/>
                      <a:pt x="61147" y="0"/>
                      <a:pt x="83218" y="0"/>
                    </a:cubicBezTo>
                    <a:close/>
                  </a:path>
                </a:pathLst>
              </a:custGeom>
              <a:solidFill>
                <a:srgbClr val="F9D047"/>
              </a:solidFill>
              <a:ln cap="rnd">
                <a:noFill/>
                <a:prstDash val="solid"/>
                <a:round/>
              </a:ln>
            </p:spPr>
          </p:sp>
          <p:sp>
            <p:nvSpPr>
              <p:cNvPr name="TextBox 24" id="24"/>
              <p:cNvSpPr txBox="true"/>
              <p:nvPr/>
            </p:nvSpPr>
            <p:spPr>
              <a:xfrm>
                <a:off x="0" y="-133350"/>
                <a:ext cx="1678022" cy="1303265"/>
              </a:xfrm>
              <a:prstGeom prst="rect">
                <a:avLst/>
              </a:prstGeom>
            </p:spPr>
            <p:txBody>
              <a:bodyPr anchor="ctr" rtlCol="false" tIns="52204" lIns="52204" bIns="52204" rIns="52204"/>
              <a:lstStyle/>
              <a:p>
                <a:pPr algn="ctr">
                  <a:lnSpc>
                    <a:spcPts val="4200"/>
                  </a:lnSpc>
                  <a:spcBef>
                    <a:spcPct val="0"/>
                  </a:spcBef>
                </a:pPr>
              </a:p>
            </p:txBody>
          </p:sp>
        </p:grpSp>
        <p:sp>
          <p:nvSpPr>
            <p:cNvPr name="TextBox 25" id="25"/>
            <p:cNvSpPr txBox="true"/>
            <p:nvPr/>
          </p:nvSpPr>
          <p:spPr>
            <a:xfrm rot="0">
              <a:off x="389009" y="214353"/>
              <a:ext cx="5636356" cy="3924723"/>
            </a:xfrm>
            <a:prstGeom prst="rect">
              <a:avLst/>
            </a:prstGeom>
          </p:spPr>
          <p:txBody>
            <a:bodyPr anchor="t" rtlCol="false" tIns="0" lIns="0" bIns="0" rIns="0">
              <a:spAutoFit/>
            </a:bodyPr>
            <a:lstStyle/>
            <a:p>
              <a:pPr algn="ctr">
                <a:lnSpc>
                  <a:spcPts val="3919"/>
                </a:lnSpc>
              </a:pPr>
              <a:r>
                <a:rPr lang="en-US" sz="2799">
                  <a:solidFill>
                    <a:srgbClr val="000000"/>
                  </a:solidFill>
                  <a:latin typeface="Dreaming Outloud Sans Alt"/>
                  <a:ea typeface="Dreaming Outloud Sans Alt"/>
                  <a:cs typeface="Dreaming Outloud Sans Alt"/>
                  <a:sym typeface="Dreaming Outloud Sans Alt"/>
                </a:rPr>
                <a:t>Sejauh mana efektivitas algoritma Random Forest dalam seleksi fitur dan klasifikasi data ekspresi genetik yang terkait dengan AMPK?</a:t>
              </a:r>
            </a:p>
          </p:txBody>
        </p:sp>
      </p:grpSp>
      <p:sp>
        <p:nvSpPr>
          <p:cNvPr name="TextBox 26" id="26"/>
          <p:cNvSpPr txBox="true"/>
          <p:nvPr/>
        </p:nvSpPr>
        <p:spPr>
          <a:xfrm rot="0">
            <a:off x="3360481" y="1992056"/>
            <a:ext cx="11277147" cy="1642110"/>
          </a:xfrm>
          <a:prstGeom prst="rect">
            <a:avLst/>
          </a:prstGeom>
        </p:spPr>
        <p:txBody>
          <a:bodyPr anchor="t" rtlCol="false" tIns="0" lIns="0" bIns="0" rIns="0">
            <a:spAutoFit/>
          </a:bodyPr>
          <a:lstStyle/>
          <a:p>
            <a:pPr algn="ctr">
              <a:lnSpc>
                <a:spcPts val="13439"/>
              </a:lnSpc>
            </a:pPr>
            <a:r>
              <a:rPr lang="en-US" sz="9600">
                <a:solidFill>
                  <a:srgbClr val="000000"/>
                </a:solidFill>
                <a:latin typeface="Fredoka"/>
                <a:ea typeface="Fredoka"/>
                <a:cs typeface="Fredoka"/>
                <a:sym typeface="Fredoka"/>
              </a:rPr>
              <a:t>Rumusan Masalah</a:t>
            </a:r>
          </a:p>
        </p:txBody>
      </p:sp>
      <p:grpSp>
        <p:nvGrpSpPr>
          <p:cNvPr name="Group 27" id="27"/>
          <p:cNvGrpSpPr/>
          <p:nvPr/>
        </p:nvGrpSpPr>
        <p:grpSpPr>
          <a:xfrm rot="0">
            <a:off x="7057097" y="289427"/>
            <a:ext cx="4052180" cy="1307119"/>
            <a:chOff x="0" y="0"/>
            <a:chExt cx="5402906" cy="1742825"/>
          </a:xfrm>
        </p:grpSpPr>
        <p:sp>
          <p:nvSpPr>
            <p:cNvPr name="Freeform 28" id="28"/>
            <p:cNvSpPr/>
            <p:nvPr/>
          </p:nvSpPr>
          <p:spPr>
            <a:xfrm flipH="false" flipV="false" rot="0">
              <a:off x="3719763" y="59682"/>
              <a:ext cx="1683143" cy="1683143"/>
            </a:xfrm>
            <a:custGeom>
              <a:avLst/>
              <a:gdLst/>
              <a:ahLst/>
              <a:cxnLst/>
              <a:rect r="r" b="b" t="t" l="l"/>
              <a:pathLst>
                <a:path h="1683143" w="1683143">
                  <a:moveTo>
                    <a:pt x="0" y="0"/>
                  </a:moveTo>
                  <a:lnTo>
                    <a:pt x="1683143" y="0"/>
                  </a:lnTo>
                  <a:lnTo>
                    <a:pt x="1683143" y="1683143"/>
                  </a:lnTo>
                  <a:lnTo>
                    <a:pt x="0" y="1683143"/>
                  </a:lnTo>
                  <a:lnTo>
                    <a:pt x="0" y="0"/>
                  </a:lnTo>
                  <a:close/>
                </a:path>
              </a:pathLst>
            </a:custGeom>
            <a:blipFill>
              <a:blip r:embed="rId19"/>
              <a:stretch>
                <a:fillRect l="0" t="0" r="0" b="0"/>
              </a:stretch>
            </a:blipFill>
          </p:spPr>
        </p:sp>
        <p:sp>
          <p:nvSpPr>
            <p:cNvPr name="Freeform 29" id="29"/>
            <p:cNvSpPr/>
            <p:nvPr/>
          </p:nvSpPr>
          <p:spPr>
            <a:xfrm flipH="false" flipV="false" rot="0">
              <a:off x="0" y="0"/>
              <a:ext cx="1742825" cy="1742825"/>
            </a:xfrm>
            <a:custGeom>
              <a:avLst/>
              <a:gdLst/>
              <a:ahLst/>
              <a:cxnLst/>
              <a:rect r="r" b="b" t="t" l="l"/>
              <a:pathLst>
                <a:path h="1742825" w="1742825">
                  <a:moveTo>
                    <a:pt x="0" y="0"/>
                  </a:moveTo>
                  <a:lnTo>
                    <a:pt x="1742825" y="0"/>
                  </a:lnTo>
                  <a:lnTo>
                    <a:pt x="1742825" y="1742825"/>
                  </a:lnTo>
                  <a:lnTo>
                    <a:pt x="0" y="1742825"/>
                  </a:lnTo>
                  <a:lnTo>
                    <a:pt x="0" y="0"/>
                  </a:lnTo>
                  <a:close/>
                </a:path>
              </a:pathLst>
            </a:custGeom>
            <a:blipFill>
              <a:blip r:embed="rId20"/>
              <a:stretch>
                <a:fillRect l="0" t="0" r="0" b="0"/>
              </a:stretch>
            </a:blipFill>
          </p:spPr>
        </p:sp>
        <p:sp>
          <p:nvSpPr>
            <p:cNvPr name="Freeform 30" id="30"/>
            <p:cNvSpPr/>
            <p:nvPr/>
          </p:nvSpPr>
          <p:spPr>
            <a:xfrm flipH="false" flipV="false" rot="0">
              <a:off x="1905756" y="59682"/>
              <a:ext cx="1683143" cy="1683143"/>
            </a:xfrm>
            <a:custGeom>
              <a:avLst/>
              <a:gdLst/>
              <a:ahLst/>
              <a:cxnLst/>
              <a:rect r="r" b="b" t="t" l="l"/>
              <a:pathLst>
                <a:path h="1683143" w="1683143">
                  <a:moveTo>
                    <a:pt x="0" y="0"/>
                  </a:moveTo>
                  <a:lnTo>
                    <a:pt x="1683143" y="0"/>
                  </a:lnTo>
                  <a:lnTo>
                    <a:pt x="1683143" y="1683143"/>
                  </a:lnTo>
                  <a:lnTo>
                    <a:pt x="0" y="1683143"/>
                  </a:lnTo>
                  <a:lnTo>
                    <a:pt x="0" y="0"/>
                  </a:lnTo>
                  <a:close/>
                </a:path>
              </a:pathLst>
            </a:custGeom>
            <a:blipFill>
              <a:blip r:embed="rId21"/>
              <a:stretch>
                <a:fillRect l="0" t="0" r="0" b="0"/>
              </a:stretch>
            </a:blipFill>
          </p:spPr>
        </p:sp>
      </p:grpSp>
      <p:grpSp>
        <p:nvGrpSpPr>
          <p:cNvPr name="Group 31" id="31"/>
          <p:cNvGrpSpPr/>
          <p:nvPr/>
        </p:nvGrpSpPr>
        <p:grpSpPr>
          <a:xfrm rot="0">
            <a:off x="6888832" y="1674573"/>
            <a:ext cx="4220445" cy="93400"/>
            <a:chOff x="0" y="0"/>
            <a:chExt cx="1359189" cy="30079"/>
          </a:xfrm>
        </p:grpSpPr>
        <p:sp>
          <p:nvSpPr>
            <p:cNvPr name="Freeform 32" id="32"/>
            <p:cNvSpPr/>
            <p:nvPr/>
          </p:nvSpPr>
          <p:spPr>
            <a:xfrm flipH="false" flipV="false" rot="0">
              <a:off x="0" y="0"/>
              <a:ext cx="1359189" cy="30079"/>
            </a:xfrm>
            <a:custGeom>
              <a:avLst/>
              <a:gdLst/>
              <a:ahLst/>
              <a:cxnLst/>
              <a:rect r="r" b="b" t="t" l="l"/>
              <a:pathLst>
                <a:path h="30079" w="1359189">
                  <a:moveTo>
                    <a:pt x="0" y="0"/>
                  </a:moveTo>
                  <a:lnTo>
                    <a:pt x="1359189" y="0"/>
                  </a:lnTo>
                  <a:lnTo>
                    <a:pt x="1359189" y="30079"/>
                  </a:lnTo>
                  <a:lnTo>
                    <a:pt x="0" y="30079"/>
                  </a:lnTo>
                  <a:close/>
                </a:path>
              </a:pathLst>
            </a:custGeom>
            <a:solidFill>
              <a:srgbClr val="F9B314"/>
            </a:solidFill>
          </p:spPr>
        </p:sp>
        <p:sp>
          <p:nvSpPr>
            <p:cNvPr name="TextBox 33" id="33"/>
            <p:cNvSpPr txBox="true"/>
            <p:nvPr/>
          </p:nvSpPr>
          <p:spPr>
            <a:xfrm>
              <a:off x="0" y="-38100"/>
              <a:ext cx="1359189" cy="68179"/>
            </a:xfrm>
            <a:prstGeom prst="rect">
              <a:avLst/>
            </a:prstGeom>
          </p:spPr>
          <p:txBody>
            <a:bodyPr anchor="ctr" rtlCol="false" tIns="50800" lIns="50800" bIns="50800" rIns="50800"/>
            <a:lstStyle/>
            <a:p>
              <a:pPr algn="ctr">
                <a:lnSpc>
                  <a:spcPts val="2659"/>
                </a:lnSpc>
                <a:spcBef>
                  <a:spcPct val="0"/>
                </a:spcBef>
              </a:pPr>
            </a:p>
          </p:txBody>
        </p:sp>
      </p:gr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888" r="0" b="-8888"/>
            </a:stretch>
          </a:blipFill>
        </p:spPr>
      </p:sp>
      <p:sp>
        <p:nvSpPr>
          <p:cNvPr name="Freeform 3" id="3"/>
          <p:cNvSpPr/>
          <p:nvPr/>
        </p:nvSpPr>
        <p:spPr>
          <a:xfrm flipH="false" flipV="false" rot="0">
            <a:off x="5836725" y="5522556"/>
            <a:ext cx="880569" cy="851750"/>
          </a:xfrm>
          <a:custGeom>
            <a:avLst/>
            <a:gdLst/>
            <a:ahLst/>
            <a:cxnLst/>
            <a:rect r="r" b="b" t="t" l="l"/>
            <a:pathLst>
              <a:path h="851750" w="880569">
                <a:moveTo>
                  <a:pt x="0" y="0"/>
                </a:moveTo>
                <a:lnTo>
                  <a:pt x="880569" y="0"/>
                </a:lnTo>
                <a:lnTo>
                  <a:pt x="880569" y="851750"/>
                </a:lnTo>
                <a:lnTo>
                  <a:pt x="0" y="85175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1591994" y="5522556"/>
            <a:ext cx="880569" cy="851750"/>
          </a:xfrm>
          <a:custGeom>
            <a:avLst/>
            <a:gdLst/>
            <a:ahLst/>
            <a:cxnLst/>
            <a:rect r="r" b="b" t="t" l="l"/>
            <a:pathLst>
              <a:path h="851750" w="880569">
                <a:moveTo>
                  <a:pt x="0" y="0"/>
                </a:moveTo>
                <a:lnTo>
                  <a:pt x="880569" y="0"/>
                </a:lnTo>
                <a:lnTo>
                  <a:pt x="880569" y="851750"/>
                </a:lnTo>
                <a:lnTo>
                  <a:pt x="0" y="85175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2780742">
            <a:off x="-1787124" y="-1689752"/>
            <a:ext cx="5103628" cy="4114800"/>
          </a:xfrm>
          <a:custGeom>
            <a:avLst/>
            <a:gdLst/>
            <a:ahLst/>
            <a:cxnLst/>
            <a:rect r="r" b="b" t="t" l="l"/>
            <a:pathLst>
              <a:path h="4114800" w="5103628">
                <a:moveTo>
                  <a:pt x="0" y="0"/>
                </a:moveTo>
                <a:lnTo>
                  <a:pt x="5103628" y="0"/>
                </a:lnTo>
                <a:lnTo>
                  <a:pt x="5103628"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2780742">
            <a:off x="13480660" y="7751979"/>
            <a:ext cx="5103628" cy="4114800"/>
          </a:xfrm>
          <a:custGeom>
            <a:avLst/>
            <a:gdLst/>
            <a:ahLst/>
            <a:cxnLst/>
            <a:rect r="r" b="b" t="t" l="l"/>
            <a:pathLst>
              <a:path h="4114800" w="5103628">
                <a:moveTo>
                  <a:pt x="0" y="0"/>
                </a:moveTo>
                <a:lnTo>
                  <a:pt x="5103628" y="0"/>
                </a:lnTo>
                <a:lnTo>
                  <a:pt x="5103628" y="4114800"/>
                </a:lnTo>
                <a:lnTo>
                  <a:pt x="0" y="411480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7" id="7"/>
          <p:cNvSpPr/>
          <p:nvPr/>
        </p:nvSpPr>
        <p:spPr>
          <a:xfrm flipH="false" flipV="false" rot="-7233776">
            <a:off x="-273808" y="8714197"/>
            <a:ext cx="4199421" cy="3385783"/>
          </a:xfrm>
          <a:custGeom>
            <a:avLst/>
            <a:gdLst/>
            <a:ahLst/>
            <a:cxnLst/>
            <a:rect r="r" b="b" t="t" l="l"/>
            <a:pathLst>
              <a:path h="3385783" w="4199421">
                <a:moveTo>
                  <a:pt x="0" y="0"/>
                </a:moveTo>
                <a:lnTo>
                  <a:pt x="4199421" y="0"/>
                </a:lnTo>
                <a:lnTo>
                  <a:pt x="4199421" y="3385783"/>
                </a:lnTo>
                <a:lnTo>
                  <a:pt x="0" y="3385783"/>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8" id="8"/>
          <p:cNvSpPr/>
          <p:nvPr/>
        </p:nvSpPr>
        <p:spPr>
          <a:xfrm flipH="false" flipV="false" rot="2780742">
            <a:off x="14716501" y="-1689752"/>
            <a:ext cx="5103628" cy="4114800"/>
          </a:xfrm>
          <a:custGeom>
            <a:avLst/>
            <a:gdLst/>
            <a:ahLst/>
            <a:cxnLst/>
            <a:rect r="r" b="b" t="t" l="l"/>
            <a:pathLst>
              <a:path h="4114800" w="5103628">
                <a:moveTo>
                  <a:pt x="0" y="0"/>
                </a:moveTo>
                <a:lnTo>
                  <a:pt x="5103628" y="0"/>
                </a:lnTo>
                <a:lnTo>
                  <a:pt x="5103628" y="4114800"/>
                </a:lnTo>
                <a:lnTo>
                  <a:pt x="0" y="4114800"/>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9" id="9"/>
          <p:cNvSpPr/>
          <p:nvPr/>
        </p:nvSpPr>
        <p:spPr>
          <a:xfrm flipH="false" flipV="false" rot="1661732">
            <a:off x="588360" y="7965363"/>
            <a:ext cx="1631685" cy="2655109"/>
          </a:xfrm>
          <a:custGeom>
            <a:avLst/>
            <a:gdLst/>
            <a:ahLst/>
            <a:cxnLst/>
            <a:rect r="r" b="b" t="t" l="l"/>
            <a:pathLst>
              <a:path h="2655109" w="1631685">
                <a:moveTo>
                  <a:pt x="0" y="0"/>
                </a:moveTo>
                <a:lnTo>
                  <a:pt x="1631685" y="0"/>
                </a:lnTo>
                <a:lnTo>
                  <a:pt x="1631685" y="2655109"/>
                </a:lnTo>
                <a:lnTo>
                  <a:pt x="0" y="2655109"/>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10" id="10"/>
          <p:cNvSpPr/>
          <p:nvPr/>
        </p:nvSpPr>
        <p:spPr>
          <a:xfrm flipH="false" flipV="false" rot="-499172">
            <a:off x="15476609" y="-699812"/>
            <a:ext cx="1990881" cy="3674445"/>
          </a:xfrm>
          <a:custGeom>
            <a:avLst/>
            <a:gdLst/>
            <a:ahLst/>
            <a:cxnLst/>
            <a:rect r="r" b="b" t="t" l="l"/>
            <a:pathLst>
              <a:path h="3674445" w="1990881">
                <a:moveTo>
                  <a:pt x="0" y="0"/>
                </a:moveTo>
                <a:lnTo>
                  <a:pt x="1990881" y="0"/>
                </a:lnTo>
                <a:lnTo>
                  <a:pt x="1990881" y="3674446"/>
                </a:lnTo>
                <a:lnTo>
                  <a:pt x="0" y="3674446"/>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grpSp>
        <p:nvGrpSpPr>
          <p:cNvPr name="Group 11" id="11"/>
          <p:cNvGrpSpPr/>
          <p:nvPr/>
        </p:nvGrpSpPr>
        <p:grpSpPr>
          <a:xfrm rot="0">
            <a:off x="6780710" y="4294463"/>
            <a:ext cx="4744609" cy="3307935"/>
            <a:chOff x="0" y="0"/>
            <a:chExt cx="1678022" cy="1169915"/>
          </a:xfrm>
        </p:grpSpPr>
        <p:sp>
          <p:nvSpPr>
            <p:cNvPr name="Freeform 12" id="12"/>
            <p:cNvSpPr/>
            <p:nvPr/>
          </p:nvSpPr>
          <p:spPr>
            <a:xfrm flipH="false" flipV="false" rot="0">
              <a:off x="0" y="0"/>
              <a:ext cx="1678022" cy="1169915"/>
            </a:xfrm>
            <a:custGeom>
              <a:avLst/>
              <a:gdLst/>
              <a:ahLst/>
              <a:cxnLst/>
              <a:rect r="r" b="b" t="t" l="l"/>
              <a:pathLst>
                <a:path h="1169915" w="1678022">
                  <a:moveTo>
                    <a:pt x="83218" y="0"/>
                  </a:moveTo>
                  <a:lnTo>
                    <a:pt x="1594804" y="0"/>
                  </a:lnTo>
                  <a:cubicBezTo>
                    <a:pt x="1616875" y="0"/>
                    <a:pt x="1638042" y="8768"/>
                    <a:pt x="1653648" y="24374"/>
                  </a:cubicBezTo>
                  <a:cubicBezTo>
                    <a:pt x="1669255" y="39980"/>
                    <a:pt x="1678022" y="61147"/>
                    <a:pt x="1678022" y="83218"/>
                  </a:cubicBezTo>
                  <a:lnTo>
                    <a:pt x="1678022" y="1086697"/>
                  </a:lnTo>
                  <a:cubicBezTo>
                    <a:pt x="1678022" y="1108768"/>
                    <a:pt x="1669255" y="1129935"/>
                    <a:pt x="1653648" y="1145541"/>
                  </a:cubicBezTo>
                  <a:cubicBezTo>
                    <a:pt x="1638042" y="1161147"/>
                    <a:pt x="1616875" y="1169915"/>
                    <a:pt x="1594804" y="1169915"/>
                  </a:cubicBezTo>
                  <a:lnTo>
                    <a:pt x="83218" y="1169915"/>
                  </a:lnTo>
                  <a:cubicBezTo>
                    <a:pt x="61147" y="1169915"/>
                    <a:pt x="39980" y="1161147"/>
                    <a:pt x="24374" y="1145541"/>
                  </a:cubicBezTo>
                  <a:cubicBezTo>
                    <a:pt x="8768" y="1129935"/>
                    <a:pt x="0" y="1108768"/>
                    <a:pt x="0" y="1086697"/>
                  </a:cubicBezTo>
                  <a:lnTo>
                    <a:pt x="0" y="83218"/>
                  </a:lnTo>
                  <a:cubicBezTo>
                    <a:pt x="0" y="61147"/>
                    <a:pt x="8768" y="39980"/>
                    <a:pt x="24374" y="24374"/>
                  </a:cubicBezTo>
                  <a:cubicBezTo>
                    <a:pt x="39980" y="8768"/>
                    <a:pt x="61147" y="0"/>
                    <a:pt x="83218" y="0"/>
                  </a:cubicBezTo>
                  <a:close/>
                </a:path>
              </a:pathLst>
            </a:custGeom>
            <a:solidFill>
              <a:srgbClr val="E37043"/>
            </a:solidFill>
            <a:ln cap="rnd">
              <a:noFill/>
              <a:prstDash val="solid"/>
              <a:round/>
            </a:ln>
          </p:spPr>
        </p:sp>
        <p:sp>
          <p:nvSpPr>
            <p:cNvPr name="TextBox 13" id="13"/>
            <p:cNvSpPr txBox="true"/>
            <p:nvPr/>
          </p:nvSpPr>
          <p:spPr>
            <a:xfrm>
              <a:off x="0" y="-133350"/>
              <a:ext cx="1678022" cy="1303265"/>
            </a:xfrm>
            <a:prstGeom prst="rect">
              <a:avLst/>
            </a:prstGeom>
          </p:spPr>
          <p:txBody>
            <a:bodyPr anchor="ctr" rtlCol="false" tIns="52204" lIns="52204" bIns="52204" rIns="52204"/>
            <a:lstStyle/>
            <a:p>
              <a:pPr algn="ctr">
                <a:lnSpc>
                  <a:spcPts val="4200"/>
                </a:lnSpc>
                <a:spcBef>
                  <a:spcPct val="0"/>
                </a:spcBef>
              </a:pPr>
            </a:p>
          </p:txBody>
        </p:sp>
      </p:grpSp>
      <p:sp>
        <p:nvSpPr>
          <p:cNvPr name="TextBox 14" id="14"/>
          <p:cNvSpPr txBox="true"/>
          <p:nvPr/>
        </p:nvSpPr>
        <p:spPr>
          <a:xfrm rot="0">
            <a:off x="7057097" y="4562561"/>
            <a:ext cx="4306839" cy="2537543"/>
          </a:xfrm>
          <a:prstGeom prst="rect">
            <a:avLst/>
          </a:prstGeom>
        </p:spPr>
        <p:txBody>
          <a:bodyPr anchor="t" rtlCol="false" tIns="0" lIns="0" bIns="0" rIns="0">
            <a:spAutoFit/>
          </a:bodyPr>
          <a:lstStyle/>
          <a:p>
            <a:pPr algn="ctr">
              <a:lnSpc>
                <a:spcPts val="5035"/>
              </a:lnSpc>
            </a:pPr>
            <a:r>
              <a:rPr lang="en-US" sz="3596">
                <a:solidFill>
                  <a:srgbClr val="000000"/>
                </a:solidFill>
                <a:latin typeface="Dreaming Outloud Sans Alt"/>
                <a:ea typeface="Dreaming Outloud Sans Alt"/>
                <a:cs typeface="Dreaming Outloud Sans Alt"/>
                <a:sym typeface="Dreaming Outloud Sans Alt"/>
              </a:rPr>
              <a:t>Mengidentifikasi pola regulasi AMPK berdasarkan data biologis yang relevan.</a:t>
            </a:r>
          </a:p>
        </p:txBody>
      </p:sp>
      <p:grpSp>
        <p:nvGrpSpPr>
          <p:cNvPr name="Group 15" id="15"/>
          <p:cNvGrpSpPr/>
          <p:nvPr/>
        </p:nvGrpSpPr>
        <p:grpSpPr>
          <a:xfrm rot="0">
            <a:off x="1028700" y="4294463"/>
            <a:ext cx="4744609" cy="3307935"/>
            <a:chOff x="0" y="0"/>
            <a:chExt cx="1678022" cy="1169915"/>
          </a:xfrm>
        </p:grpSpPr>
        <p:sp>
          <p:nvSpPr>
            <p:cNvPr name="Freeform 16" id="16"/>
            <p:cNvSpPr/>
            <p:nvPr/>
          </p:nvSpPr>
          <p:spPr>
            <a:xfrm flipH="false" flipV="false" rot="0">
              <a:off x="0" y="0"/>
              <a:ext cx="1678022" cy="1169915"/>
            </a:xfrm>
            <a:custGeom>
              <a:avLst/>
              <a:gdLst/>
              <a:ahLst/>
              <a:cxnLst/>
              <a:rect r="r" b="b" t="t" l="l"/>
              <a:pathLst>
                <a:path h="1169915" w="1678022">
                  <a:moveTo>
                    <a:pt x="83218" y="0"/>
                  </a:moveTo>
                  <a:lnTo>
                    <a:pt x="1594804" y="0"/>
                  </a:lnTo>
                  <a:cubicBezTo>
                    <a:pt x="1616875" y="0"/>
                    <a:pt x="1638042" y="8768"/>
                    <a:pt x="1653648" y="24374"/>
                  </a:cubicBezTo>
                  <a:cubicBezTo>
                    <a:pt x="1669255" y="39980"/>
                    <a:pt x="1678022" y="61147"/>
                    <a:pt x="1678022" y="83218"/>
                  </a:cubicBezTo>
                  <a:lnTo>
                    <a:pt x="1678022" y="1086697"/>
                  </a:lnTo>
                  <a:cubicBezTo>
                    <a:pt x="1678022" y="1108768"/>
                    <a:pt x="1669255" y="1129935"/>
                    <a:pt x="1653648" y="1145541"/>
                  </a:cubicBezTo>
                  <a:cubicBezTo>
                    <a:pt x="1638042" y="1161147"/>
                    <a:pt x="1616875" y="1169915"/>
                    <a:pt x="1594804" y="1169915"/>
                  </a:cubicBezTo>
                  <a:lnTo>
                    <a:pt x="83218" y="1169915"/>
                  </a:lnTo>
                  <a:cubicBezTo>
                    <a:pt x="61147" y="1169915"/>
                    <a:pt x="39980" y="1161147"/>
                    <a:pt x="24374" y="1145541"/>
                  </a:cubicBezTo>
                  <a:cubicBezTo>
                    <a:pt x="8768" y="1129935"/>
                    <a:pt x="0" y="1108768"/>
                    <a:pt x="0" y="1086697"/>
                  </a:cubicBezTo>
                  <a:lnTo>
                    <a:pt x="0" y="83218"/>
                  </a:lnTo>
                  <a:cubicBezTo>
                    <a:pt x="0" y="61147"/>
                    <a:pt x="8768" y="39980"/>
                    <a:pt x="24374" y="24374"/>
                  </a:cubicBezTo>
                  <a:cubicBezTo>
                    <a:pt x="39980" y="8768"/>
                    <a:pt x="61147" y="0"/>
                    <a:pt x="83218" y="0"/>
                  </a:cubicBezTo>
                  <a:close/>
                </a:path>
              </a:pathLst>
            </a:custGeom>
            <a:solidFill>
              <a:srgbClr val="E26F6F"/>
            </a:solidFill>
            <a:ln cap="rnd">
              <a:noFill/>
              <a:prstDash val="solid"/>
              <a:round/>
            </a:ln>
          </p:spPr>
        </p:sp>
        <p:sp>
          <p:nvSpPr>
            <p:cNvPr name="TextBox 17" id="17"/>
            <p:cNvSpPr txBox="true"/>
            <p:nvPr/>
          </p:nvSpPr>
          <p:spPr>
            <a:xfrm>
              <a:off x="0" y="-133350"/>
              <a:ext cx="1678022" cy="1303265"/>
            </a:xfrm>
            <a:prstGeom prst="rect">
              <a:avLst/>
            </a:prstGeom>
          </p:spPr>
          <p:txBody>
            <a:bodyPr anchor="ctr" rtlCol="false" tIns="52204" lIns="52204" bIns="52204" rIns="52204"/>
            <a:lstStyle/>
            <a:p>
              <a:pPr algn="ctr">
                <a:lnSpc>
                  <a:spcPts val="4200"/>
                </a:lnSpc>
                <a:spcBef>
                  <a:spcPct val="0"/>
                </a:spcBef>
              </a:pPr>
            </a:p>
          </p:txBody>
        </p:sp>
      </p:grpSp>
      <p:sp>
        <p:nvSpPr>
          <p:cNvPr name="TextBox 18" id="18"/>
          <p:cNvSpPr txBox="true"/>
          <p:nvPr/>
        </p:nvSpPr>
        <p:spPr>
          <a:xfrm rot="0">
            <a:off x="1358583" y="4724779"/>
            <a:ext cx="4084843" cy="2462229"/>
          </a:xfrm>
          <a:prstGeom prst="rect">
            <a:avLst/>
          </a:prstGeom>
        </p:spPr>
        <p:txBody>
          <a:bodyPr anchor="t" rtlCol="false" tIns="0" lIns="0" bIns="0" rIns="0">
            <a:spAutoFit/>
          </a:bodyPr>
          <a:lstStyle/>
          <a:p>
            <a:pPr algn="ctr">
              <a:lnSpc>
                <a:spcPts val="3936"/>
              </a:lnSpc>
            </a:pPr>
            <a:r>
              <a:rPr lang="en-US" sz="2811">
                <a:solidFill>
                  <a:srgbClr val="000000"/>
                </a:solidFill>
                <a:latin typeface="Dreaming Outloud Sans Alt"/>
                <a:ea typeface="Dreaming Outloud Sans Alt"/>
                <a:cs typeface="Dreaming Outloud Sans Alt"/>
                <a:sym typeface="Dreaming Outloud Sans Alt"/>
              </a:rPr>
              <a:t>Menganalisis aktivasi AMPK dalam konteks metabolisme dan penyakit metabolik menggunakan algoritma Random Forest.</a:t>
            </a:r>
          </a:p>
        </p:txBody>
      </p:sp>
      <p:grpSp>
        <p:nvGrpSpPr>
          <p:cNvPr name="Group 19" id="19"/>
          <p:cNvGrpSpPr/>
          <p:nvPr/>
        </p:nvGrpSpPr>
        <p:grpSpPr>
          <a:xfrm rot="0">
            <a:off x="12523706" y="4296397"/>
            <a:ext cx="4744609" cy="3307935"/>
            <a:chOff x="0" y="0"/>
            <a:chExt cx="1678022" cy="1169915"/>
          </a:xfrm>
        </p:grpSpPr>
        <p:sp>
          <p:nvSpPr>
            <p:cNvPr name="Freeform 20" id="20"/>
            <p:cNvSpPr/>
            <p:nvPr/>
          </p:nvSpPr>
          <p:spPr>
            <a:xfrm flipH="false" flipV="false" rot="0">
              <a:off x="0" y="0"/>
              <a:ext cx="1678022" cy="1169915"/>
            </a:xfrm>
            <a:custGeom>
              <a:avLst/>
              <a:gdLst/>
              <a:ahLst/>
              <a:cxnLst/>
              <a:rect r="r" b="b" t="t" l="l"/>
              <a:pathLst>
                <a:path h="1169915" w="1678022">
                  <a:moveTo>
                    <a:pt x="83218" y="0"/>
                  </a:moveTo>
                  <a:lnTo>
                    <a:pt x="1594804" y="0"/>
                  </a:lnTo>
                  <a:cubicBezTo>
                    <a:pt x="1616875" y="0"/>
                    <a:pt x="1638042" y="8768"/>
                    <a:pt x="1653648" y="24374"/>
                  </a:cubicBezTo>
                  <a:cubicBezTo>
                    <a:pt x="1669255" y="39980"/>
                    <a:pt x="1678022" y="61147"/>
                    <a:pt x="1678022" y="83218"/>
                  </a:cubicBezTo>
                  <a:lnTo>
                    <a:pt x="1678022" y="1086697"/>
                  </a:lnTo>
                  <a:cubicBezTo>
                    <a:pt x="1678022" y="1108768"/>
                    <a:pt x="1669255" y="1129935"/>
                    <a:pt x="1653648" y="1145541"/>
                  </a:cubicBezTo>
                  <a:cubicBezTo>
                    <a:pt x="1638042" y="1161147"/>
                    <a:pt x="1616875" y="1169915"/>
                    <a:pt x="1594804" y="1169915"/>
                  </a:cubicBezTo>
                  <a:lnTo>
                    <a:pt x="83218" y="1169915"/>
                  </a:lnTo>
                  <a:cubicBezTo>
                    <a:pt x="61147" y="1169915"/>
                    <a:pt x="39980" y="1161147"/>
                    <a:pt x="24374" y="1145541"/>
                  </a:cubicBezTo>
                  <a:cubicBezTo>
                    <a:pt x="8768" y="1129935"/>
                    <a:pt x="0" y="1108768"/>
                    <a:pt x="0" y="1086697"/>
                  </a:cubicBezTo>
                  <a:lnTo>
                    <a:pt x="0" y="83218"/>
                  </a:lnTo>
                  <a:cubicBezTo>
                    <a:pt x="0" y="61147"/>
                    <a:pt x="8768" y="39980"/>
                    <a:pt x="24374" y="24374"/>
                  </a:cubicBezTo>
                  <a:cubicBezTo>
                    <a:pt x="39980" y="8768"/>
                    <a:pt x="61147" y="0"/>
                    <a:pt x="83218" y="0"/>
                  </a:cubicBezTo>
                  <a:close/>
                </a:path>
              </a:pathLst>
            </a:custGeom>
            <a:solidFill>
              <a:srgbClr val="F9D047"/>
            </a:solidFill>
            <a:ln cap="rnd">
              <a:noFill/>
              <a:prstDash val="solid"/>
              <a:round/>
            </a:ln>
          </p:spPr>
        </p:sp>
        <p:sp>
          <p:nvSpPr>
            <p:cNvPr name="TextBox 21" id="21"/>
            <p:cNvSpPr txBox="true"/>
            <p:nvPr/>
          </p:nvSpPr>
          <p:spPr>
            <a:xfrm>
              <a:off x="0" y="-133350"/>
              <a:ext cx="1678022" cy="1303265"/>
            </a:xfrm>
            <a:prstGeom prst="rect">
              <a:avLst/>
            </a:prstGeom>
          </p:spPr>
          <p:txBody>
            <a:bodyPr anchor="ctr" rtlCol="false" tIns="52204" lIns="52204" bIns="52204" rIns="52204"/>
            <a:lstStyle/>
            <a:p>
              <a:pPr algn="ctr">
                <a:lnSpc>
                  <a:spcPts val="4200"/>
                </a:lnSpc>
                <a:spcBef>
                  <a:spcPct val="0"/>
                </a:spcBef>
              </a:pPr>
            </a:p>
          </p:txBody>
        </p:sp>
      </p:grpSp>
      <p:sp>
        <p:nvSpPr>
          <p:cNvPr name="TextBox 22" id="22"/>
          <p:cNvSpPr txBox="true"/>
          <p:nvPr/>
        </p:nvSpPr>
        <p:spPr>
          <a:xfrm rot="0">
            <a:off x="12872807" y="4570517"/>
            <a:ext cx="4046407" cy="2780277"/>
          </a:xfrm>
          <a:prstGeom prst="rect">
            <a:avLst/>
          </a:prstGeom>
        </p:spPr>
        <p:txBody>
          <a:bodyPr anchor="t" rtlCol="false" tIns="0" lIns="0" bIns="0" rIns="0">
            <a:spAutoFit/>
          </a:bodyPr>
          <a:lstStyle/>
          <a:p>
            <a:pPr algn="ctr">
              <a:lnSpc>
                <a:spcPts val="3731"/>
              </a:lnSpc>
            </a:pPr>
            <a:r>
              <a:rPr lang="en-US" sz="2665">
                <a:solidFill>
                  <a:srgbClr val="000000"/>
                </a:solidFill>
                <a:latin typeface="Dreaming Outloud Sans Alt"/>
                <a:ea typeface="Dreaming Outloud Sans Alt"/>
                <a:cs typeface="Dreaming Outloud Sans Alt"/>
                <a:sym typeface="Dreaming Outloud Sans Alt"/>
              </a:rPr>
              <a:t>Mengevaluasi efektivitas algoritma Random Forest dalam seleksi fitur dan klasifikasi data ekspresi genetik yang terkait dengan AMPK.</a:t>
            </a:r>
          </a:p>
        </p:txBody>
      </p:sp>
      <p:sp>
        <p:nvSpPr>
          <p:cNvPr name="TextBox 23" id="23"/>
          <p:cNvSpPr txBox="true"/>
          <p:nvPr/>
        </p:nvSpPr>
        <p:spPr>
          <a:xfrm rot="0">
            <a:off x="3514441" y="1992056"/>
            <a:ext cx="11277147" cy="1642110"/>
          </a:xfrm>
          <a:prstGeom prst="rect">
            <a:avLst/>
          </a:prstGeom>
        </p:spPr>
        <p:txBody>
          <a:bodyPr anchor="t" rtlCol="false" tIns="0" lIns="0" bIns="0" rIns="0">
            <a:spAutoFit/>
          </a:bodyPr>
          <a:lstStyle/>
          <a:p>
            <a:pPr algn="ctr">
              <a:lnSpc>
                <a:spcPts val="13439"/>
              </a:lnSpc>
            </a:pPr>
            <a:r>
              <a:rPr lang="en-US" sz="9600">
                <a:solidFill>
                  <a:srgbClr val="000000"/>
                </a:solidFill>
                <a:latin typeface="Fredoka"/>
                <a:ea typeface="Fredoka"/>
                <a:cs typeface="Fredoka"/>
                <a:sym typeface="Fredoka"/>
              </a:rPr>
              <a:t>Tujuan Penelitian</a:t>
            </a:r>
          </a:p>
        </p:txBody>
      </p:sp>
      <p:grpSp>
        <p:nvGrpSpPr>
          <p:cNvPr name="Group 24" id="24"/>
          <p:cNvGrpSpPr/>
          <p:nvPr/>
        </p:nvGrpSpPr>
        <p:grpSpPr>
          <a:xfrm rot="0">
            <a:off x="7057097" y="289427"/>
            <a:ext cx="4052180" cy="1307119"/>
            <a:chOff x="0" y="0"/>
            <a:chExt cx="5402906" cy="1742825"/>
          </a:xfrm>
        </p:grpSpPr>
        <p:sp>
          <p:nvSpPr>
            <p:cNvPr name="Freeform 25" id="25"/>
            <p:cNvSpPr/>
            <p:nvPr/>
          </p:nvSpPr>
          <p:spPr>
            <a:xfrm flipH="false" flipV="false" rot="0">
              <a:off x="3719763" y="59682"/>
              <a:ext cx="1683143" cy="1683143"/>
            </a:xfrm>
            <a:custGeom>
              <a:avLst/>
              <a:gdLst/>
              <a:ahLst/>
              <a:cxnLst/>
              <a:rect r="r" b="b" t="t" l="l"/>
              <a:pathLst>
                <a:path h="1683143" w="1683143">
                  <a:moveTo>
                    <a:pt x="0" y="0"/>
                  </a:moveTo>
                  <a:lnTo>
                    <a:pt x="1683143" y="0"/>
                  </a:lnTo>
                  <a:lnTo>
                    <a:pt x="1683143" y="1683143"/>
                  </a:lnTo>
                  <a:lnTo>
                    <a:pt x="0" y="1683143"/>
                  </a:lnTo>
                  <a:lnTo>
                    <a:pt x="0" y="0"/>
                  </a:lnTo>
                  <a:close/>
                </a:path>
              </a:pathLst>
            </a:custGeom>
            <a:blipFill>
              <a:blip r:embed="rId19"/>
              <a:stretch>
                <a:fillRect l="0" t="0" r="0" b="0"/>
              </a:stretch>
            </a:blipFill>
          </p:spPr>
        </p:sp>
        <p:sp>
          <p:nvSpPr>
            <p:cNvPr name="Freeform 26" id="26"/>
            <p:cNvSpPr/>
            <p:nvPr/>
          </p:nvSpPr>
          <p:spPr>
            <a:xfrm flipH="false" flipV="false" rot="0">
              <a:off x="0" y="0"/>
              <a:ext cx="1742825" cy="1742825"/>
            </a:xfrm>
            <a:custGeom>
              <a:avLst/>
              <a:gdLst/>
              <a:ahLst/>
              <a:cxnLst/>
              <a:rect r="r" b="b" t="t" l="l"/>
              <a:pathLst>
                <a:path h="1742825" w="1742825">
                  <a:moveTo>
                    <a:pt x="0" y="0"/>
                  </a:moveTo>
                  <a:lnTo>
                    <a:pt x="1742825" y="0"/>
                  </a:lnTo>
                  <a:lnTo>
                    <a:pt x="1742825" y="1742825"/>
                  </a:lnTo>
                  <a:lnTo>
                    <a:pt x="0" y="1742825"/>
                  </a:lnTo>
                  <a:lnTo>
                    <a:pt x="0" y="0"/>
                  </a:lnTo>
                  <a:close/>
                </a:path>
              </a:pathLst>
            </a:custGeom>
            <a:blipFill>
              <a:blip r:embed="rId20"/>
              <a:stretch>
                <a:fillRect l="0" t="0" r="0" b="0"/>
              </a:stretch>
            </a:blipFill>
          </p:spPr>
        </p:sp>
        <p:sp>
          <p:nvSpPr>
            <p:cNvPr name="Freeform 27" id="27"/>
            <p:cNvSpPr/>
            <p:nvPr/>
          </p:nvSpPr>
          <p:spPr>
            <a:xfrm flipH="false" flipV="false" rot="0">
              <a:off x="1905756" y="59682"/>
              <a:ext cx="1683143" cy="1683143"/>
            </a:xfrm>
            <a:custGeom>
              <a:avLst/>
              <a:gdLst/>
              <a:ahLst/>
              <a:cxnLst/>
              <a:rect r="r" b="b" t="t" l="l"/>
              <a:pathLst>
                <a:path h="1683143" w="1683143">
                  <a:moveTo>
                    <a:pt x="0" y="0"/>
                  </a:moveTo>
                  <a:lnTo>
                    <a:pt x="1683143" y="0"/>
                  </a:lnTo>
                  <a:lnTo>
                    <a:pt x="1683143" y="1683143"/>
                  </a:lnTo>
                  <a:lnTo>
                    <a:pt x="0" y="1683143"/>
                  </a:lnTo>
                  <a:lnTo>
                    <a:pt x="0" y="0"/>
                  </a:lnTo>
                  <a:close/>
                </a:path>
              </a:pathLst>
            </a:custGeom>
            <a:blipFill>
              <a:blip r:embed="rId21"/>
              <a:stretch>
                <a:fillRect l="0" t="0" r="0" b="0"/>
              </a:stretch>
            </a:blipFill>
          </p:spPr>
        </p:sp>
      </p:grpSp>
      <p:grpSp>
        <p:nvGrpSpPr>
          <p:cNvPr name="Group 28" id="28"/>
          <p:cNvGrpSpPr/>
          <p:nvPr/>
        </p:nvGrpSpPr>
        <p:grpSpPr>
          <a:xfrm rot="0">
            <a:off x="6888832" y="1674573"/>
            <a:ext cx="4220445" cy="93400"/>
            <a:chOff x="0" y="0"/>
            <a:chExt cx="1359189" cy="30079"/>
          </a:xfrm>
        </p:grpSpPr>
        <p:sp>
          <p:nvSpPr>
            <p:cNvPr name="Freeform 29" id="29"/>
            <p:cNvSpPr/>
            <p:nvPr/>
          </p:nvSpPr>
          <p:spPr>
            <a:xfrm flipH="false" flipV="false" rot="0">
              <a:off x="0" y="0"/>
              <a:ext cx="1359189" cy="30079"/>
            </a:xfrm>
            <a:custGeom>
              <a:avLst/>
              <a:gdLst/>
              <a:ahLst/>
              <a:cxnLst/>
              <a:rect r="r" b="b" t="t" l="l"/>
              <a:pathLst>
                <a:path h="30079" w="1359189">
                  <a:moveTo>
                    <a:pt x="0" y="0"/>
                  </a:moveTo>
                  <a:lnTo>
                    <a:pt x="1359189" y="0"/>
                  </a:lnTo>
                  <a:lnTo>
                    <a:pt x="1359189" y="30079"/>
                  </a:lnTo>
                  <a:lnTo>
                    <a:pt x="0" y="30079"/>
                  </a:lnTo>
                  <a:close/>
                </a:path>
              </a:pathLst>
            </a:custGeom>
            <a:solidFill>
              <a:srgbClr val="F9B314"/>
            </a:solidFill>
          </p:spPr>
        </p:sp>
        <p:sp>
          <p:nvSpPr>
            <p:cNvPr name="TextBox 30" id="30"/>
            <p:cNvSpPr txBox="true"/>
            <p:nvPr/>
          </p:nvSpPr>
          <p:spPr>
            <a:xfrm>
              <a:off x="0" y="-38100"/>
              <a:ext cx="1359189" cy="68179"/>
            </a:xfrm>
            <a:prstGeom prst="rect">
              <a:avLst/>
            </a:prstGeom>
          </p:spPr>
          <p:txBody>
            <a:bodyPr anchor="ctr" rtlCol="false" tIns="50800" lIns="50800" bIns="50800" rIns="50800"/>
            <a:lstStyle/>
            <a:p>
              <a:pPr algn="ctr">
                <a:lnSpc>
                  <a:spcPts val="2659"/>
                </a:lnSpc>
                <a:spcBef>
                  <a:spcPct val="0"/>
                </a:spcBef>
              </a:pPr>
            </a:p>
          </p:txBody>
        </p:sp>
      </p:gr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888" r="0" b="-8888"/>
            </a:stretch>
          </a:blipFill>
        </p:spPr>
      </p:sp>
      <p:sp>
        <p:nvSpPr>
          <p:cNvPr name="Freeform 3" id="3"/>
          <p:cNvSpPr/>
          <p:nvPr/>
        </p:nvSpPr>
        <p:spPr>
          <a:xfrm flipH="false" flipV="false" rot="-7233776">
            <a:off x="-672409" y="8734289"/>
            <a:ext cx="4199421" cy="3385783"/>
          </a:xfrm>
          <a:custGeom>
            <a:avLst/>
            <a:gdLst/>
            <a:ahLst/>
            <a:cxnLst/>
            <a:rect r="r" b="b" t="t" l="l"/>
            <a:pathLst>
              <a:path h="3385783" w="4199421">
                <a:moveTo>
                  <a:pt x="0" y="0"/>
                </a:moveTo>
                <a:lnTo>
                  <a:pt x="4199421" y="0"/>
                </a:lnTo>
                <a:lnTo>
                  <a:pt x="4199421" y="3385783"/>
                </a:lnTo>
                <a:lnTo>
                  <a:pt x="0" y="338578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1247354">
            <a:off x="14716501" y="-1689752"/>
            <a:ext cx="5103628" cy="4114800"/>
          </a:xfrm>
          <a:custGeom>
            <a:avLst/>
            <a:gdLst/>
            <a:ahLst/>
            <a:cxnLst/>
            <a:rect r="r" b="b" t="t" l="l"/>
            <a:pathLst>
              <a:path h="4114800" w="5103628">
                <a:moveTo>
                  <a:pt x="0" y="0"/>
                </a:moveTo>
                <a:lnTo>
                  <a:pt x="5103628" y="0"/>
                </a:lnTo>
                <a:lnTo>
                  <a:pt x="5103628"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9042189">
            <a:off x="611459" y="8748949"/>
            <a:ext cx="1631685" cy="2655109"/>
          </a:xfrm>
          <a:custGeom>
            <a:avLst/>
            <a:gdLst/>
            <a:ahLst/>
            <a:cxnLst/>
            <a:rect r="r" b="b" t="t" l="l"/>
            <a:pathLst>
              <a:path h="2655109" w="1631685">
                <a:moveTo>
                  <a:pt x="0" y="0"/>
                </a:moveTo>
                <a:lnTo>
                  <a:pt x="1631685" y="0"/>
                </a:lnTo>
                <a:lnTo>
                  <a:pt x="1631685" y="2655109"/>
                </a:lnTo>
                <a:lnTo>
                  <a:pt x="0" y="265510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5400000">
            <a:off x="16672855" y="-323119"/>
            <a:ext cx="1464880" cy="2703638"/>
          </a:xfrm>
          <a:custGeom>
            <a:avLst/>
            <a:gdLst/>
            <a:ahLst/>
            <a:cxnLst/>
            <a:rect r="r" b="b" t="t" l="l"/>
            <a:pathLst>
              <a:path h="2703638" w="1464880">
                <a:moveTo>
                  <a:pt x="0" y="0"/>
                </a:moveTo>
                <a:lnTo>
                  <a:pt x="1464880" y="0"/>
                </a:lnTo>
                <a:lnTo>
                  <a:pt x="1464880" y="2703638"/>
                </a:lnTo>
                <a:lnTo>
                  <a:pt x="0" y="270363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grpSp>
        <p:nvGrpSpPr>
          <p:cNvPr name="Group 7" id="7"/>
          <p:cNvGrpSpPr/>
          <p:nvPr/>
        </p:nvGrpSpPr>
        <p:grpSpPr>
          <a:xfrm rot="0">
            <a:off x="11919358" y="5458515"/>
            <a:ext cx="5071919" cy="4114800"/>
            <a:chOff x="0" y="0"/>
            <a:chExt cx="1793782" cy="1455278"/>
          </a:xfrm>
        </p:grpSpPr>
        <p:sp>
          <p:nvSpPr>
            <p:cNvPr name="Freeform 8" id="8"/>
            <p:cNvSpPr/>
            <p:nvPr/>
          </p:nvSpPr>
          <p:spPr>
            <a:xfrm flipH="false" flipV="false" rot="0">
              <a:off x="0" y="0"/>
              <a:ext cx="1793782" cy="1455278"/>
            </a:xfrm>
            <a:custGeom>
              <a:avLst/>
              <a:gdLst/>
              <a:ahLst/>
              <a:cxnLst/>
              <a:rect r="r" b="b" t="t" l="l"/>
              <a:pathLst>
                <a:path h="1455278" w="1793782">
                  <a:moveTo>
                    <a:pt x="77848" y="0"/>
                  </a:moveTo>
                  <a:lnTo>
                    <a:pt x="1715934" y="0"/>
                  </a:lnTo>
                  <a:cubicBezTo>
                    <a:pt x="1758928" y="0"/>
                    <a:pt x="1793782" y="34854"/>
                    <a:pt x="1793782" y="77848"/>
                  </a:cubicBezTo>
                  <a:lnTo>
                    <a:pt x="1793782" y="1377430"/>
                  </a:lnTo>
                  <a:cubicBezTo>
                    <a:pt x="1793782" y="1398077"/>
                    <a:pt x="1785580" y="1417878"/>
                    <a:pt x="1770981" y="1432477"/>
                  </a:cubicBezTo>
                  <a:cubicBezTo>
                    <a:pt x="1756382" y="1447076"/>
                    <a:pt x="1736581" y="1455278"/>
                    <a:pt x="1715934" y="1455278"/>
                  </a:cubicBezTo>
                  <a:lnTo>
                    <a:pt x="77848" y="1455278"/>
                  </a:lnTo>
                  <a:cubicBezTo>
                    <a:pt x="34854" y="1455278"/>
                    <a:pt x="0" y="1420425"/>
                    <a:pt x="0" y="1377430"/>
                  </a:cubicBezTo>
                  <a:lnTo>
                    <a:pt x="0" y="77848"/>
                  </a:lnTo>
                  <a:cubicBezTo>
                    <a:pt x="0" y="34854"/>
                    <a:pt x="34854" y="0"/>
                    <a:pt x="77848" y="0"/>
                  </a:cubicBezTo>
                  <a:close/>
                </a:path>
              </a:pathLst>
            </a:custGeom>
            <a:solidFill>
              <a:srgbClr val="F9B314"/>
            </a:solidFill>
            <a:ln cap="rnd">
              <a:noFill/>
              <a:prstDash val="solid"/>
              <a:round/>
            </a:ln>
          </p:spPr>
        </p:sp>
        <p:sp>
          <p:nvSpPr>
            <p:cNvPr name="TextBox 9" id="9"/>
            <p:cNvSpPr txBox="true"/>
            <p:nvPr/>
          </p:nvSpPr>
          <p:spPr>
            <a:xfrm>
              <a:off x="0" y="-133350"/>
              <a:ext cx="1793782" cy="1588628"/>
            </a:xfrm>
            <a:prstGeom prst="rect">
              <a:avLst/>
            </a:prstGeom>
          </p:spPr>
          <p:txBody>
            <a:bodyPr anchor="ctr" rtlCol="false" tIns="52204" lIns="52204" bIns="52204" rIns="52204"/>
            <a:lstStyle/>
            <a:p>
              <a:pPr algn="ctr">
                <a:lnSpc>
                  <a:spcPts val="4200"/>
                </a:lnSpc>
                <a:spcBef>
                  <a:spcPct val="0"/>
                </a:spcBef>
              </a:pPr>
            </a:p>
          </p:txBody>
        </p:sp>
      </p:grpSp>
      <p:grpSp>
        <p:nvGrpSpPr>
          <p:cNvPr name="Group 10" id="10"/>
          <p:cNvGrpSpPr/>
          <p:nvPr/>
        </p:nvGrpSpPr>
        <p:grpSpPr>
          <a:xfrm rot="0">
            <a:off x="7155995" y="3980633"/>
            <a:ext cx="5071919" cy="4114800"/>
            <a:chOff x="0" y="0"/>
            <a:chExt cx="1793782" cy="1455278"/>
          </a:xfrm>
        </p:grpSpPr>
        <p:sp>
          <p:nvSpPr>
            <p:cNvPr name="Freeform 11" id="11"/>
            <p:cNvSpPr/>
            <p:nvPr/>
          </p:nvSpPr>
          <p:spPr>
            <a:xfrm flipH="false" flipV="false" rot="0">
              <a:off x="0" y="0"/>
              <a:ext cx="1793782" cy="1455278"/>
            </a:xfrm>
            <a:custGeom>
              <a:avLst/>
              <a:gdLst/>
              <a:ahLst/>
              <a:cxnLst/>
              <a:rect r="r" b="b" t="t" l="l"/>
              <a:pathLst>
                <a:path h="1455278" w="1793782">
                  <a:moveTo>
                    <a:pt x="77848" y="0"/>
                  </a:moveTo>
                  <a:lnTo>
                    <a:pt x="1715934" y="0"/>
                  </a:lnTo>
                  <a:cubicBezTo>
                    <a:pt x="1758928" y="0"/>
                    <a:pt x="1793782" y="34854"/>
                    <a:pt x="1793782" y="77848"/>
                  </a:cubicBezTo>
                  <a:lnTo>
                    <a:pt x="1793782" y="1377430"/>
                  </a:lnTo>
                  <a:cubicBezTo>
                    <a:pt x="1793782" y="1398077"/>
                    <a:pt x="1785580" y="1417878"/>
                    <a:pt x="1770981" y="1432477"/>
                  </a:cubicBezTo>
                  <a:cubicBezTo>
                    <a:pt x="1756382" y="1447076"/>
                    <a:pt x="1736581" y="1455278"/>
                    <a:pt x="1715934" y="1455278"/>
                  </a:cubicBezTo>
                  <a:lnTo>
                    <a:pt x="77848" y="1455278"/>
                  </a:lnTo>
                  <a:cubicBezTo>
                    <a:pt x="34854" y="1455278"/>
                    <a:pt x="0" y="1420425"/>
                    <a:pt x="0" y="1377430"/>
                  </a:cubicBezTo>
                  <a:lnTo>
                    <a:pt x="0" y="77848"/>
                  </a:lnTo>
                  <a:cubicBezTo>
                    <a:pt x="0" y="34854"/>
                    <a:pt x="34854" y="0"/>
                    <a:pt x="77848" y="0"/>
                  </a:cubicBezTo>
                  <a:close/>
                </a:path>
              </a:pathLst>
            </a:custGeom>
            <a:solidFill>
              <a:srgbClr val="00AD9C"/>
            </a:solidFill>
            <a:ln cap="rnd">
              <a:noFill/>
              <a:prstDash val="solid"/>
              <a:round/>
            </a:ln>
          </p:spPr>
        </p:sp>
        <p:sp>
          <p:nvSpPr>
            <p:cNvPr name="TextBox 12" id="12"/>
            <p:cNvSpPr txBox="true"/>
            <p:nvPr/>
          </p:nvSpPr>
          <p:spPr>
            <a:xfrm>
              <a:off x="0" y="-133350"/>
              <a:ext cx="1793782" cy="1588628"/>
            </a:xfrm>
            <a:prstGeom prst="rect">
              <a:avLst/>
            </a:prstGeom>
          </p:spPr>
          <p:txBody>
            <a:bodyPr anchor="ctr" rtlCol="false" tIns="52204" lIns="52204" bIns="52204" rIns="52204"/>
            <a:lstStyle/>
            <a:p>
              <a:pPr algn="ctr">
                <a:lnSpc>
                  <a:spcPts val="4200"/>
                </a:lnSpc>
                <a:spcBef>
                  <a:spcPct val="0"/>
                </a:spcBef>
              </a:pPr>
            </a:p>
          </p:txBody>
        </p:sp>
      </p:grpSp>
      <p:sp>
        <p:nvSpPr>
          <p:cNvPr name="TextBox 13" id="13"/>
          <p:cNvSpPr txBox="true"/>
          <p:nvPr/>
        </p:nvSpPr>
        <p:spPr>
          <a:xfrm rot="0">
            <a:off x="4118369" y="143860"/>
            <a:ext cx="11022531" cy="1335386"/>
          </a:xfrm>
          <a:prstGeom prst="rect">
            <a:avLst/>
          </a:prstGeom>
        </p:spPr>
        <p:txBody>
          <a:bodyPr anchor="t" rtlCol="false" tIns="0" lIns="0" bIns="0" rIns="0">
            <a:spAutoFit/>
          </a:bodyPr>
          <a:lstStyle/>
          <a:p>
            <a:pPr algn="ctr">
              <a:lnSpc>
                <a:spcPts val="10921"/>
              </a:lnSpc>
            </a:pPr>
            <a:r>
              <a:rPr lang="en-US" sz="7800">
                <a:solidFill>
                  <a:srgbClr val="000000"/>
                </a:solidFill>
                <a:latin typeface="Fredoka"/>
                <a:ea typeface="Fredoka"/>
                <a:cs typeface="Fredoka"/>
                <a:sym typeface="Fredoka"/>
              </a:rPr>
              <a:t>Manfaat Penelitian</a:t>
            </a:r>
          </a:p>
        </p:txBody>
      </p:sp>
      <p:grpSp>
        <p:nvGrpSpPr>
          <p:cNvPr name="Group 14" id="14"/>
          <p:cNvGrpSpPr/>
          <p:nvPr/>
        </p:nvGrpSpPr>
        <p:grpSpPr>
          <a:xfrm rot="0">
            <a:off x="66190" y="296260"/>
            <a:ext cx="4052180" cy="1307119"/>
            <a:chOff x="0" y="0"/>
            <a:chExt cx="5402906" cy="1742825"/>
          </a:xfrm>
        </p:grpSpPr>
        <p:sp>
          <p:nvSpPr>
            <p:cNvPr name="Freeform 15" id="15"/>
            <p:cNvSpPr/>
            <p:nvPr/>
          </p:nvSpPr>
          <p:spPr>
            <a:xfrm flipH="false" flipV="false" rot="0">
              <a:off x="3719763" y="59682"/>
              <a:ext cx="1683143" cy="1683143"/>
            </a:xfrm>
            <a:custGeom>
              <a:avLst/>
              <a:gdLst/>
              <a:ahLst/>
              <a:cxnLst/>
              <a:rect r="r" b="b" t="t" l="l"/>
              <a:pathLst>
                <a:path h="1683143" w="1683143">
                  <a:moveTo>
                    <a:pt x="0" y="0"/>
                  </a:moveTo>
                  <a:lnTo>
                    <a:pt x="1683143" y="0"/>
                  </a:lnTo>
                  <a:lnTo>
                    <a:pt x="1683143" y="1683143"/>
                  </a:lnTo>
                  <a:lnTo>
                    <a:pt x="0" y="1683143"/>
                  </a:lnTo>
                  <a:lnTo>
                    <a:pt x="0" y="0"/>
                  </a:lnTo>
                  <a:close/>
                </a:path>
              </a:pathLst>
            </a:custGeom>
            <a:blipFill>
              <a:blip r:embed="rId11"/>
              <a:stretch>
                <a:fillRect l="0" t="0" r="0" b="0"/>
              </a:stretch>
            </a:blipFill>
          </p:spPr>
        </p:sp>
        <p:sp>
          <p:nvSpPr>
            <p:cNvPr name="Freeform 16" id="16"/>
            <p:cNvSpPr/>
            <p:nvPr/>
          </p:nvSpPr>
          <p:spPr>
            <a:xfrm flipH="false" flipV="false" rot="0">
              <a:off x="0" y="0"/>
              <a:ext cx="1742825" cy="1742825"/>
            </a:xfrm>
            <a:custGeom>
              <a:avLst/>
              <a:gdLst/>
              <a:ahLst/>
              <a:cxnLst/>
              <a:rect r="r" b="b" t="t" l="l"/>
              <a:pathLst>
                <a:path h="1742825" w="1742825">
                  <a:moveTo>
                    <a:pt x="0" y="0"/>
                  </a:moveTo>
                  <a:lnTo>
                    <a:pt x="1742825" y="0"/>
                  </a:lnTo>
                  <a:lnTo>
                    <a:pt x="1742825" y="1742825"/>
                  </a:lnTo>
                  <a:lnTo>
                    <a:pt x="0" y="1742825"/>
                  </a:lnTo>
                  <a:lnTo>
                    <a:pt x="0" y="0"/>
                  </a:lnTo>
                  <a:close/>
                </a:path>
              </a:pathLst>
            </a:custGeom>
            <a:blipFill>
              <a:blip r:embed="rId12"/>
              <a:stretch>
                <a:fillRect l="0" t="0" r="0" b="0"/>
              </a:stretch>
            </a:blipFill>
          </p:spPr>
        </p:sp>
        <p:sp>
          <p:nvSpPr>
            <p:cNvPr name="Freeform 17" id="17"/>
            <p:cNvSpPr/>
            <p:nvPr/>
          </p:nvSpPr>
          <p:spPr>
            <a:xfrm flipH="false" flipV="false" rot="0">
              <a:off x="1905756" y="59682"/>
              <a:ext cx="1683143" cy="1683143"/>
            </a:xfrm>
            <a:custGeom>
              <a:avLst/>
              <a:gdLst/>
              <a:ahLst/>
              <a:cxnLst/>
              <a:rect r="r" b="b" t="t" l="l"/>
              <a:pathLst>
                <a:path h="1683143" w="1683143">
                  <a:moveTo>
                    <a:pt x="0" y="0"/>
                  </a:moveTo>
                  <a:lnTo>
                    <a:pt x="1683143" y="0"/>
                  </a:lnTo>
                  <a:lnTo>
                    <a:pt x="1683143" y="1683143"/>
                  </a:lnTo>
                  <a:lnTo>
                    <a:pt x="0" y="1683143"/>
                  </a:lnTo>
                  <a:lnTo>
                    <a:pt x="0" y="0"/>
                  </a:lnTo>
                  <a:close/>
                </a:path>
              </a:pathLst>
            </a:custGeom>
            <a:blipFill>
              <a:blip r:embed="rId13"/>
              <a:stretch>
                <a:fillRect l="0" t="0" r="0" b="0"/>
              </a:stretch>
            </a:blipFill>
          </p:spPr>
        </p:sp>
      </p:grpSp>
      <p:grpSp>
        <p:nvGrpSpPr>
          <p:cNvPr name="Group 18" id="18"/>
          <p:cNvGrpSpPr/>
          <p:nvPr/>
        </p:nvGrpSpPr>
        <p:grpSpPr>
          <a:xfrm rot="0">
            <a:off x="6888832" y="1674573"/>
            <a:ext cx="4220445" cy="93400"/>
            <a:chOff x="0" y="0"/>
            <a:chExt cx="1359189" cy="30079"/>
          </a:xfrm>
        </p:grpSpPr>
        <p:sp>
          <p:nvSpPr>
            <p:cNvPr name="Freeform 19" id="19"/>
            <p:cNvSpPr/>
            <p:nvPr/>
          </p:nvSpPr>
          <p:spPr>
            <a:xfrm flipH="false" flipV="false" rot="0">
              <a:off x="0" y="0"/>
              <a:ext cx="1359189" cy="30079"/>
            </a:xfrm>
            <a:custGeom>
              <a:avLst/>
              <a:gdLst/>
              <a:ahLst/>
              <a:cxnLst/>
              <a:rect r="r" b="b" t="t" l="l"/>
              <a:pathLst>
                <a:path h="30079" w="1359189">
                  <a:moveTo>
                    <a:pt x="0" y="0"/>
                  </a:moveTo>
                  <a:lnTo>
                    <a:pt x="1359189" y="0"/>
                  </a:lnTo>
                  <a:lnTo>
                    <a:pt x="1359189" y="30079"/>
                  </a:lnTo>
                  <a:lnTo>
                    <a:pt x="0" y="30079"/>
                  </a:lnTo>
                  <a:close/>
                </a:path>
              </a:pathLst>
            </a:custGeom>
            <a:solidFill>
              <a:srgbClr val="F9B314"/>
            </a:solidFill>
          </p:spPr>
        </p:sp>
        <p:sp>
          <p:nvSpPr>
            <p:cNvPr name="TextBox 20" id="20"/>
            <p:cNvSpPr txBox="true"/>
            <p:nvPr/>
          </p:nvSpPr>
          <p:spPr>
            <a:xfrm>
              <a:off x="0" y="-38100"/>
              <a:ext cx="1359189" cy="68179"/>
            </a:xfrm>
            <a:prstGeom prst="rect">
              <a:avLst/>
            </a:prstGeom>
          </p:spPr>
          <p:txBody>
            <a:bodyPr anchor="ctr" rtlCol="false" tIns="50800" lIns="50800" bIns="50800" rIns="50800"/>
            <a:lstStyle/>
            <a:p>
              <a:pPr algn="ctr">
                <a:lnSpc>
                  <a:spcPts val="2659"/>
                </a:lnSpc>
                <a:spcBef>
                  <a:spcPct val="0"/>
                </a:spcBef>
              </a:pPr>
            </a:p>
          </p:txBody>
        </p:sp>
      </p:grpSp>
      <p:sp>
        <p:nvSpPr>
          <p:cNvPr name="Freeform 21" id="21"/>
          <p:cNvSpPr/>
          <p:nvPr/>
        </p:nvSpPr>
        <p:spPr>
          <a:xfrm flipH="false" flipV="false" rot="0">
            <a:off x="16682720" y="2239408"/>
            <a:ext cx="1875067" cy="1735289"/>
          </a:xfrm>
          <a:custGeom>
            <a:avLst/>
            <a:gdLst/>
            <a:ahLst/>
            <a:cxnLst/>
            <a:rect r="r" b="b" t="t" l="l"/>
            <a:pathLst>
              <a:path h="1735289" w="1875067">
                <a:moveTo>
                  <a:pt x="0" y="0"/>
                </a:moveTo>
                <a:lnTo>
                  <a:pt x="1875067" y="0"/>
                </a:lnTo>
                <a:lnTo>
                  <a:pt x="1875067" y="1735289"/>
                </a:lnTo>
                <a:lnTo>
                  <a:pt x="0" y="1735289"/>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22" id="22"/>
          <p:cNvSpPr/>
          <p:nvPr/>
        </p:nvSpPr>
        <p:spPr>
          <a:xfrm flipH="false" flipV="false" rot="0">
            <a:off x="-718331" y="6964265"/>
            <a:ext cx="2145633" cy="1786727"/>
          </a:xfrm>
          <a:custGeom>
            <a:avLst/>
            <a:gdLst/>
            <a:ahLst/>
            <a:cxnLst/>
            <a:rect r="r" b="b" t="t" l="l"/>
            <a:pathLst>
              <a:path h="1786727" w="2145633">
                <a:moveTo>
                  <a:pt x="0" y="0"/>
                </a:moveTo>
                <a:lnTo>
                  <a:pt x="2145632" y="0"/>
                </a:lnTo>
                <a:lnTo>
                  <a:pt x="2145632" y="1786727"/>
                </a:lnTo>
                <a:lnTo>
                  <a:pt x="0" y="1786727"/>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23" id="23"/>
          <p:cNvSpPr/>
          <p:nvPr/>
        </p:nvSpPr>
        <p:spPr>
          <a:xfrm flipH="false" flipV="false" rot="0">
            <a:off x="11072457" y="2239408"/>
            <a:ext cx="4306867" cy="3014807"/>
          </a:xfrm>
          <a:custGeom>
            <a:avLst/>
            <a:gdLst/>
            <a:ahLst/>
            <a:cxnLst/>
            <a:rect r="r" b="b" t="t" l="l"/>
            <a:pathLst>
              <a:path h="3014807" w="4306867">
                <a:moveTo>
                  <a:pt x="0" y="0"/>
                </a:moveTo>
                <a:lnTo>
                  <a:pt x="4306867" y="0"/>
                </a:lnTo>
                <a:lnTo>
                  <a:pt x="4306867" y="3014806"/>
                </a:lnTo>
                <a:lnTo>
                  <a:pt x="0" y="3014806"/>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grpSp>
        <p:nvGrpSpPr>
          <p:cNvPr name="Group 24" id="24"/>
          <p:cNvGrpSpPr/>
          <p:nvPr/>
        </p:nvGrpSpPr>
        <p:grpSpPr>
          <a:xfrm rot="0">
            <a:off x="2315913" y="2907112"/>
            <a:ext cx="5225360" cy="4057153"/>
            <a:chOff x="0" y="0"/>
            <a:chExt cx="6967146" cy="5409538"/>
          </a:xfrm>
        </p:grpSpPr>
        <p:grpSp>
          <p:nvGrpSpPr>
            <p:cNvPr name="Group 25" id="25"/>
            <p:cNvGrpSpPr/>
            <p:nvPr/>
          </p:nvGrpSpPr>
          <p:grpSpPr>
            <a:xfrm rot="0">
              <a:off x="0" y="0"/>
              <a:ext cx="6967146" cy="5409538"/>
              <a:chOff x="0" y="0"/>
              <a:chExt cx="1848049" cy="1434890"/>
            </a:xfrm>
          </p:grpSpPr>
          <p:sp>
            <p:nvSpPr>
              <p:cNvPr name="Freeform 26" id="26"/>
              <p:cNvSpPr/>
              <p:nvPr/>
            </p:nvSpPr>
            <p:spPr>
              <a:xfrm flipH="false" flipV="false" rot="0">
                <a:off x="0" y="0"/>
                <a:ext cx="1848049" cy="1434890"/>
              </a:xfrm>
              <a:custGeom>
                <a:avLst/>
                <a:gdLst/>
                <a:ahLst/>
                <a:cxnLst/>
                <a:rect r="r" b="b" t="t" l="l"/>
                <a:pathLst>
                  <a:path h="1434890" w="1848049">
                    <a:moveTo>
                      <a:pt x="75562" y="0"/>
                    </a:moveTo>
                    <a:lnTo>
                      <a:pt x="1772487" y="0"/>
                    </a:lnTo>
                    <a:cubicBezTo>
                      <a:pt x="1792528" y="0"/>
                      <a:pt x="1811747" y="7961"/>
                      <a:pt x="1825918" y="22132"/>
                    </a:cubicBezTo>
                    <a:cubicBezTo>
                      <a:pt x="1840088" y="36302"/>
                      <a:pt x="1848049" y="55522"/>
                      <a:pt x="1848049" y="75562"/>
                    </a:cubicBezTo>
                    <a:lnTo>
                      <a:pt x="1848049" y="1359329"/>
                    </a:lnTo>
                    <a:cubicBezTo>
                      <a:pt x="1848049" y="1401060"/>
                      <a:pt x="1814219" y="1434890"/>
                      <a:pt x="1772487" y="1434890"/>
                    </a:cubicBezTo>
                    <a:lnTo>
                      <a:pt x="75562" y="1434890"/>
                    </a:lnTo>
                    <a:cubicBezTo>
                      <a:pt x="33830" y="1434890"/>
                      <a:pt x="0" y="1401060"/>
                      <a:pt x="0" y="1359329"/>
                    </a:cubicBezTo>
                    <a:lnTo>
                      <a:pt x="0" y="75562"/>
                    </a:lnTo>
                    <a:cubicBezTo>
                      <a:pt x="0" y="33830"/>
                      <a:pt x="33830" y="0"/>
                      <a:pt x="75562" y="0"/>
                    </a:cubicBezTo>
                    <a:close/>
                  </a:path>
                </a:pathLst>
              </a:custGeom>
              <a:solidFill>
                <a:srgbClr val="E26F6F"/>
              </a:solidFill>
              <a:ln cap="rnd">
                <a:noFill/>
                <a:prstDash val="solid"/>
                <a:round/>
              </a:ln>
            </p:spPr>
          </p:sp>
          <p:sp>
            <p:nvSpPr>
              <p:cNvPr name="TextBox 27" id="27"/>
              <p:cNvSpPr txBox="true"/>
              <p:nvPr/>
            </p:nvSpPr>
            <p:spPr>
              <a:xfrm>
                <a:off x="0" y="-133350"/>
                <a:ext cx="1848049" cy="1568240"/>
              </a:xfrm>
              <a:prstGeom prst="rect">
                <a:avLst/>
              </a:prstGeom>
            </p:spPr>
            <p:txBody>
              <a:bodyPr anchor="ctr" rtlCol="false" tIns="52204" lIns="52204" bIns="52204" rIns="52204"/>
              <a:lstStyle/>
              <a:p>
                <a:pPr algn="ctr">
                  <a:lnSpc>
                    <a:spcPts val="4200"/>
                  </a:lnSpc>
                  <a:spcBef>
                    <a:spcPct val="0"/>
                  </a:spcBef>
                </a:pPr>
              </a:p>
            </p:txBody>
          </p:sp>
        </p:grpSp>
        <p:sp>
          <p:nvSpPr>
            <p:cNvPr name="TextBox 28" id="28"/>
            <p:cNvSpPr txBox="true"/>
            <p:nvPr/>
          </p:nvSpPr>
          <p:spPr>
            <a:xfrm rot="0">
              <a:off x="513703" y="528095"/>
              <a:ext cx="5939740" cy="4296197"/>
            </a:xfrm>
            <a:prstGeom prst="rect">
              <a:avLst/>
            </a:prstGeom>
          </p:spPr>
          <p:txBody>
            <a:bodyPr anchor="t" rtlCol="false" tIns="0" lIns="0" bIns="0" rIns="0">
              <a:spAutoFit/>
            </a:bodyPr>
            <a:lstStyle/>
            <a:p>
              <a:pPr algn="ctr">
                <a:lnSpc>
                  <a:spcPts val="4313"/>
                </a:lnSpc>
              </a:pPr>
              <a:r>
                <a:rPr lang="en-US" sz="3081">
                  <a:solidFill>
                    <a:srgbClr val="000000"/>
                  </a:solidFill>
                  <a:latin typeface="Dreaming Outloud Sans Alt"/>
                  <a:ea typeface="Dreaming Outloud Sans Alt"/>
                  <a:cs typeface="Dreaming Outloud Sans Alt"/>
                  <a:sym typeface="Dreaming Outloud Sans Alt"/>
                </a:rPr>
                <a:t>Menyediakan wawasan baru mengenai mekanisme regulasi AMPK yang dapat diterapkan dalam pengembangan terapi penyakit metabolik.</a:t>
              </a:r>
            </a:p>
          </p:txBody>
        </p:sp>
      </p:grpSp>
      <p:sp>
        <p:nvSpPr>
          <p:cNvPr name="TextBox 29" id="29"/>
          <p:cNvSpPr txBox="true"/>
          <p:nvPr/>
        </p:nvSpPr>
        <p:spPr>
          <a:xfrm rot="0">
            <a:off x="7464552" y="4745456"/>
            <a:ext cx="4454805" cy="3012915"/>
          </a:xfrm>
          <a:prstGeom prst="rect">
            <a:avLst/>
          </a:prstGeom>
        </p:spPr>
        <p:txBody>
          <a:bodyPr anchor="t" rtlCol="false" tIns="0" lIns="0" bIns="0" rIns="0">
            <a:spAutoFit/>
          </a:bodyPr>
          <a:lstStyle/>
          <a:p>
            <a:pPr algn="ctr">
              <a:lnSpc>
                <a:spcPts val="4033"/>
              </a:lnSpc>
            </a:pPr>
            <a:r>
              <a:rPr lang="en-US" sz="2881">
                <a:solidFill>
                  <a:srgbClr val="000000"/>
                </a:solidFill>
                <a:latin typeface="Dreaming Outloud Sans Alt"/>
                <a:ea typeface="Dreaming Outloud Sans Alt"/>
                <a:cs typeface="Dreaming Outloud Sans Alt"/>
                <a:sym typeface="Dreaming Outloud Sans Alt"/>
              </a:rPr>
              <a:t>Memberikan bukti empiris tentang keunggulan algoritma Random Forest dalam analisis data biologis dengan dimensi tinggi.</a:t>
            </a:r>
          </a:p>
          <a:p>
            <a:pPr algn="ctr">
              <a:lnSpc>
                <a:spcPts val="4033"/>
              </a:lnSpc>
            </a:pPr>
          </a:p>
        </p:txBody>
      </p:sp>
      <p:sp>
        <p:nvSpPr>
          <p:cNvPr name="TextBox 30" id="30"/>
          <p:cNvSpPr txBox="true"/>
          <p:nvPr/>
        </p:nvSpPr>
        <p:spPr>
          <a:xfrm rot="0">
            <a:off x="12227915" y="6223339"/>
            <a:ext cx="4454805" cy="2693035"/>
          </a:xfrm>
          <a:prstGeom prst="rect">
            <a:avLst/>
          </a:prstGeom>
        </p:spPr>
        <p:txBody>
          <a:bodyPr anchor="t" rtlCol="false" tIns="0" lIns="0" bIns="0" rIns="0">
            <a:spAutoFit/>
          </a:bodyPr>
          <a:lstStyle/>
          <a:p>
            <a:pPr algn="ctr">
              <a:lnSpc>
                <a:spcPts val="4339"/>
              </a:lnSpc>
            </a:pPr>
            <a:r>
              <a:rPr lang="en-US" sz="3099">
                <a:solidFill>
                  <a:srgbClr val="000000"/>
                </a:solidFill>
                <a:latin typeface="Dreaming Outloud Sans Alt"/>
                <a:ea typeface="Dreaming Outloud Sans Alt"/>
                <a:cs typeface="Dreaming Outloud Sans Alt"/>
                <a:sym typeface="Dreaming Outloud Sans Alt"/>
              </a:rPr>
              <a:t>Menyediakan metode analisis yang dapat digunakan dalam penelitian molekuler lainnya.</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888" r="0" b="-8888"/>
            </a:stretch>
          </a:blipFill>
        </p:spPr>
      </p:sp>
      <p:sp>
        <p:nvSpPr>
          <p:cNvPr name="Freeform 3" id="3"/>
          <p:cNvSpPr/>
          <p:nvPr/>
        </p:nvSpPr>
        <p:spPr>
          <a:xfrm flipH="false" flipV="false" rot="-6498027">
            <a:off x="-1592178" y="8228057"/>
            <a:ext cx="4199421" cy="3385783"/>
          </a:xfrm>
          <a:custGeom>
            <a:avLst/>
            <a:gdLst/>
            <a:ahLst/>
            <a:cxnLst/>
            <a:rect r="r" b="b" t="t" l="l"/>
            <a:pathLst>
              <a:path h="3385783" w="4199421">
                <a:moveTo>
                  <a:pt x="0" y="0"/>
                </a:moveTo>
                <a:lnTo>
                  <a:pt x="4199421" y="0"/>
                </a:lnTo>
                <a:lnTo>
                  <a:pt x="4199421" y="3385783"/>
                </a:lnTo>
                <a:lnTo>
                  <a:pt x="0" y="338578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3088930">
            <a:off x="-3318145" y="-1577291"/>
            <a:ext cx="5507484" cy="4440409"/>
          </a:xfrm>
          <a:custGeom>
            <a:avLst/>
            <a:gdLst/>
            <a:ahLst/>
            <a:cxnLst/>
            <a:rect r="r" b="b" t="t" l="l"/>
            <a:pathLst>
              <a:path h="4440409" w="5507484">
                <a:moveTo>
                  <a:pt x="0" y="0"/>
                </a:moveTo>
                <a:lnTo>
                  <a:pt x="5507483" y="0"/>
                </a:lnTo>
                <a:lnTo>
                  <a:pt x="5507483" y="4440409"/>
                </a:lnTo>
                <a:lnTo>
                  <a:pt x="0" y="444040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5924385">
            <a:off x="-41458" y="-756775"/>
            <a:ext cx="1350980" cy="2493420"/>
          </a:xfrm>
          <a:custGeom>
            <a:avLst/>
            <a:gdLst/>
            <a:ahLst/>
            <a:cxnLst/>
            <a:rect r="r" b="b" t="t" l="l"/>
            <a:pathLst>
              <a:path h="2493420" w="1350980">
                <a:moveTo>
                  <a:pt x="0" y="0"/>
                </a:moveTo>
                <a:lnTo>
                  <a:pt x="1350980" y="0"/>
                </a:lnTo>
                <a:lnTo>
                  <a:pt x="1350980" y="2493420"/>
                </a:lnTo>
                <a:lnTo>
                  <a:pt x="0" y="249342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641280">
            <a:off x="15400648" y="7200900"/>
            <a:ext cx="5103628" cy="4114800"/>
          </a:xfrm>
          <a:custGeom>
            <a:avLst/>
            <a:gdLst/>
            <a:ahLst/>
            <a:cxnLst/>
            <a:rect r="r" b="b" t="t" l="l"/>
            <a:pathLst>
              <a:path h="4114800" w="5103628">
                <a:moveTo>
                  <a:pt x="0" y="0"/>
                </a:moveTo>
                <a:lnTo>
                  <a:pt x="5103628" y="0"/>
                </a:lnTo>
                <a:lnTo>
                  <a:pt x="5103628" y="4114800"/>
                </a:lnTo>
                <a:lnTo>
                  <a:pt x="0" y="411480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7" id="7"/>
          <p:cNvSpPr/>
          <p:nvPr/>
        </p:nvSpPr>
        <p:spPr>
          <a:xfrm flipH="false" flipV="false" rot="4186786">
            <a:off x="15037881" y="-1761697"/>
            <a:ext cx="5103628" cy="4114800"/>
          </a:xfrm>
          <a:custGeom>
            <a:avLst/>
            <a:gdLst/>
            <a:ahLst/>
            <a:cxnLst/>
            <a:rect r="r" b="b" t="t" l="l"/>
            <a:pathLst>
              <a:path h="4114800" w="5103628">
                <a:moveTo>
                  <a:pt x="0" y="0"/>
                </a:moveTo>
                <a:lnTo>
                  <a:pt x="5103628" y="0"/>
                </a:lnTo>
                <a:lnTo>
                  <a:pt x="5103628"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8" id="8"/>
          <p:cNvSpPr txBox="true"/>
          <p:nvPr/>
        </p:nvSpPr>
        <p:spPr>
          <a:xfrm rot="0">
            <a:off x="-60814" y="4338447"/>
            <a:ext cx="18288000" cy="1335386"/>
          </a:xfrm>
          <a:prstGeom prst="rect">
            <a:avLst/>
          </a:prstGeom>
        </p:spPr>
        <p:txBody>
          <a:bodyPr anchor="t" rtlCol="false" tIns="0" lIns="0" bIns="0" rIns="0">
            <a:spAutoFit/>
          </a:bodyPr>
          <a:lstStyle/>
          <a:p>
            <a:pPr algn="ctr">
              <a:lnSpc>
                <a:spcPts val="10921"/>
              </a:lnSpc>
            </a:pPr>
            <a:r>
              <a:rPr lang="en-US" sz="7800">
                <a:solidFill>
                  <a:srgbClr val="000000"/>
                </a:solidFill>
                <a:latin typeface="Fredoka"/>
                <a:ea typeface="Fredoka"/>
                <a:cs typeface="Fredoka"/>
                <a:sym typeface="Fredoka"/>
              </a:rPr>
              <a:t>METODE PENELITIAN</a:t>
            </a:r>
          </a:p>
        </p:txBody>
      </p:sp>
      <p:sp>
        <p:nvSpPr>
          <p:cNvPr name="Freeform 9" id="9"/>
          <p:cNvSpPr/>
          <p:nvPr/>
        </p:nvSpPr>
        <p:spPr>
          <a:xfrm flipH="false" flipV="false" rot="-6438182">
            <a:off x="16118059" y="7791521"/>
            <a:ext cx="1990881" cy="3674445"/>
          </a:xfrm>
          <a:custGeom>
            <a:avLst/>
            <a:gdLst/>
            <a:ahLst/>
            <a:cxnLst/>
            <a:rect r="r" b="b" t="t" l="l"/>
            <a:pathLst>
              <a:path h="3674445" w="1990881">
                <a:moveTo>
                  <a:pt x="0" y="0"/>
                </a:moveTo>
                <a:lnTo>
                  <a:pt x="1990881" y="0"/>
                </a:lnTo>
                <a:lnTo>
                  <a:pt x="1990881" y="3674446"/>
                </a:lnTo>
                <a:lnTo>
                  <a:pt x="0" y="3674446"/>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grpSp>
        <p:nvGrpSpPr>
          <p:cNvPr name="Group 10" id="10"/>
          <p:cNvGrpSpPr/>
          <p:nvPr/>
        </p:nvGrpSpPr>
        <p:grpSpPr>
          <a:xfrm rot="0">
            <a:off x="7057097" y="289427"/>
            <a:ext cx="4052180" cy="1307119"/>
            <a:chOff x="0" y="0"/>
            <a:chExt cx="5402906" cy="1742825"/>
          </a:xfrm>
        </p:grpSpPr>
        <p:sp>
          <p:nvSpPr>
            <p:cNvPr name="Freeform 11" id="11"/>
            <p:cNvSpPr/>
            <p:nvPr/>
          </p:nvSpPr>
          <p:spPr>
            <a:xfrm flipH="false" flipV="false" rot="0">
              <a:off x="3719763" y="59682"/>
              <a:ext cx="1683143" cy="1683143"/>
            </a:xfrm>
            <a:custGeom>
              <a:avLst/>
              <a:gdLst/>
              <a:ahLst/>
              <a:cxnLst/>
              <a:rect r="r" b="b" t="t" l="l"/>
              <a:pathLst>
                <a:path h="1683143" w="1683143">
                  <a:moveTo>
                    <a:pt x="0" y="0"/>
                  </a:moveTo>
                  <a:lnTo>
                    <a:pt x="1683143" y="0"/>
                  </a:lnTo>
                  <a:lnTo>
                    <a:pt x="1683143" y="1683143"/>
                  </a:lnTo>
                  <a:lnTo>
                    <a:pt x="0" y="1683143"/>
                  </a:lnTo>
                  <a:lnTo>
                    <a:pt x="0" y="0"/>
                  </a:lnTo>
                  <a:close/>
                </a:path>
              </a:pathLst>
            </a:custGeom>
            <a:blipFill>
              <a:blip r:embed="rId15"/>
              <a:stretch>
                <a:fillRect l="0" t="0" r="0" b="0"/>
              </a:stretch>
            </a:blipFill>
          </p:spPr>
        </p:sp>
        <p:sp>
          <p:nvSpPr>
            <p:cNvPr name="Freeform 12" id="12"/>
            <p:cNvSpPr/>
            <p:nvPr/>
          </p:nvSpPr>
          <p:spPr>
            <a:xfrm flipH="false" flipV="false" rot="0">
              <a:off x="0" y="0"/>
              <a:ext cx="1742825" cy="1742825"/>
            </a:xfrm>
            <a:custGeom>
              <a:avLst/>
              <a:gdLst/>
              <a:ahLst/>
              <a:cxnLst/>
              <a:rect r="r" b="b" t="t" l="l"/>
              <a:pathLst>
                <a:path h="1742825" w="1742825">
                  <a:moveTo>
                    <a:pt x="0" y="0"/>
                  </a:moveTo>
                  <a:lnTo>
                    <a:pt x="1742825" y="0"/>
                  </a:lnTo>
                  <a:lnTo>
                    <a:pt x="1742825" y="1742825"/>
                  </a:lnTo>
                  <a:lnTo>
                    <a:pt x="0" y="1742825"/>
                  </a:lnTo>
                  <a:lnTo>
                    <a:pt x="0" y="0"/>
                  </a:lnTo>
                  <a:close/>
                </a:path>
              </a:pathLst>
            </a:custGeom>
            <a:blipFill>
              <a:blip r:embed="rId16"/>
              <a:stretch>
                <a:fillRect l="0" t="0" r="0" b="0"/>
              </a:stretch>
            </a:blipFill>
          </p:spPr>
        </p:sp>
        <p:sp>
          <p:nvSpPr>
            <p:cNvPr name="Freeform 13" id="13"/>
            <p:cNvSpPr/>
            <p:nvPr/>
          </p:nvSpPr>
          <p:spPr>
            <a:xfrm flipH="false" flipV="false" rot="0">
              <a:off x="1905756" y="59682"/>
              <a:ext cx="1683143" cy="1683143"/>
            </a:xfrm>
            <a:custGeom>
              <a:avLst/>
              <a:gdLst/>
              <a:ahLst/>
              <a:cxnLst/>
              <a:rect r="r" b="b" t="t" l="l"/>
              <a:pathLst>
                <a:path h="1683143" w="1683143">
                  <a:moveTo>
                    <a:pt x="0" y="0"/>
                  </a:moveTo>
                  <a:lnTo>
                    <a:pt x="1683143" y="0"/>
                  </a:lnTo>
                  <a:lnTo>
                    <a:pt x="1683143" y="1683143"/>
                  </a:lnTo>
                  <a:lnTo>
                    <a:pt x="0" y="1683143"/>
                  </a:lnTo>
                  <a:lnTo>
                    <a:pt x="0" y="0"/>
                  </a:lnTo>
                  <a:close/>
                </a:path>
              </a:pathLst>
            </a:custGeom>
            <a:blipFill>
              <a:blip r:embed="rId17"/>
              <a:stretch>
                <a:fillRect l="0" t="0" r="0" b="0"/>
              </a:stretch>
            </a:blipFill>
          </p:spPr>
        </p:sp>
      </p:grpSp>
      <p:grpSp>
        <p:nvGrpSpPr>
          <p:cNvPr name="Group 14" id="14"/>
          <p:cNvGrpSpPr/>
          <p:nvPr/>
        </p:nvGrpSpPr>
        <p:grpSpPr>
          <a:xfrm rot="0">
            <a:off x="6888832" y="1674573"/>
            <a:ext cx="4220445" cy="93400"/>
            <a:chOff x="0" y="0"/>
            <a:chExt cx="1359189" cy="30079"/>
          </a:xfrm>
        </p:grpSpPr>
        <p:sp>
          <p:nvSpPr>
            <p:cNvPr name="Freeform 15" id="15"/>
            <p:cNvSpPr/>
            <p:nvPr/>
          </p:nvSpPr>
          <p:spPr>
            <a:xfrm flipH="false" flipV="false" rot="0">
              <a:off x="0" y="0"/>
              <a:ext cx="1359189" cy="30079"/>
            </a:xfrm>
            <a:custGeom>
              <a:avLst/>
              <a:gdLst/>
              <a:ahLst/>
              <a:cxnLst/>
              <a:rect r="r" b="b" t="t" l="l"/>
              <a:pathLst>
                <a:path h="30079" w="1359189">
                  <a:moveTo>
                    <a:pt x="0" y="0"/>
                  </a:moveTo>
                  <a:lnTo>
                    <a:pt x="1359189" y="0"/>
                  </a:lnTo>
                  <a:lnTo>
                    <a:pt x="1359189" y="30079"/>
                  </a:lnTo>
                  <a:lnTo>
                    <a:pt x="0" y="30079"/>
                  </a:lnTo>
                  <a:close/>
                </a:path>
              </a:pathLst>
            </a:custGeom>
            <a:solidFill>
              <a:srgbClr val="F9B314"/>
            </a:solidFill>
          </p:spPr>
        </p:sp>
        <p:sp>
          <p:nvSpPr>
            <p:cNvPr name="TextBox 16" id="16"/>
            <p:cNvSpPr txBox="true"/>
            <p:nvPr/>
          </p:nvSpPr>
          <p:spPr>
            <a:xfrm>
              <a:off x="0" y="-38100"/>
              <a:ext cx="1359189" cy="68179"/>
            </a:xfrm>
            <a:prstGeom prst="rect">
              <a:avLst/>
            </a:prstGeom>
          </p:spPr>
          <p:txBody>
            <a:bodyPr anchor="ctr" rtlCol="false" tIns="50800" lIns="50800" bIns="50800" rIns="50800"/>
            <a:lstStyle/>
            <a:p>
              <a:pPr algn="ctr">
                <a:lnSpc>
                  <a:spcPts val="2659"/>
                </a:lnSpc>
                <a:spcBef>
                  <a:spcPct val="0"/>
                </a:spcBef>
              </a:pPr>
            </a:p>
          </p:txBody>
        </p:sp>
      </p:gr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888" r="0" b="-8888"/>
            </a:stretch>
          </a:blipFill>
        </p:spPr>
      </p:sp>
      <p:sp>
        <p:nvSpPr>
          <p:cNvPr name="Freeform 3" id="3"/>
          <p:cNvSpPr/>
          <p:nvPr/>
        </p:nvSpPr>
        <p:spPr>
          <a:xfrm flipH="false" flipV="false" rot="-7949914">
            <a:off x="-672409" y="8734289"/>
            <a:ext cx="4199421" cy="3385783"/>
          </a:xfrm>
          <a:custGeom>
            <a:avLst/>
            <a:gdLst/>
            <a:ahLst/>
            <a:cxnLst/>
            <a:rect r="r" b="b" t="t" l="l"/>
            <a:pathLst>
              <a:path h="3385783" w="4199421">
                <a:moveTo>
                  <a:pt x="0" y="0"/>
                </a:moveTo>
                <a:lnTo>
                  <a:pt x="4199421" y="0"/>
                </a:lnTo>
                <a:lnTo>
                  <a:pt x="4199421" y="3385783"/>
                </a:lnTo>
                <a:lnTo>
                  <a:pt x="0" y="338578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236070">
            <a:off x="-2500629" y="-1644312"/>
            <a:ext cx="5507484" cy="4440409"/>
          </a:xfrm>
          <a:custGeom>
            <a:avLst/>
            <a:gdLst/>
            <a:ahLst/>
            <a:cxnLst/>
            <a:rect r="r" b="b" t="t" l="l"/>
            <a:pathLst>
              <a:path h="4440409" w="5507484">
                <a:moveTo>
                  <a:pt x="0" y="0"/>
                </a:moveTo>
                <a:lnTo>
                  <a:pt x="5507484" y="0"/>
                </a:lnTo>
                <a:lnTo>
                  <a:pt x="5507484" y="4440409"/>
                </a:lnTo>
                <a:lnTo>
                  <a:pt x="0" y="444040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6392049">
            <a:off x="14133" y="-570237"/>
            <a:ext cx="1464880" cy="2703638"/>
          </a:xfrm>
          <a:custGeom>
            <a:avLst/>
            <a:gdLst/>
            <a:ahLst/>
            <a:cxnLst/>
            <a:rect r="r" b="b" t="t" l="l"/>
            <a:pathLst>
              <a:path h="2703638" w="1464880">
                <a:moveTo>
                  <a:pt x="0" y="0"/>
                </a:moveTo>
                <a:lnTo>
                  <a:pt x="1464881" y="0"/>
                </a:lnTo>
                <a:lnTo>
                  <a:pt x="1464881" y="2703638"/>
                </a:lnTo>
                <a:lnTo>
                  <a:pt x="0" y="270363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4310067">
            <a:off x="15037881" y="-1761697"/>
            <a:ext cx="5103628" cy="4114800"/>
          </a:xfrm>
          <a:custGeom>
            <a:avLst/>
            <a:gdLst/>
            <a:ahLst/>
            <a:cxnLst/>
            <a:rect r="r" b="b" t="t" l="l"/>
            <a:pathLst>
              <a:path h="4114800" w="5103628">
                <a:moveTo>
                  <a:pt x="0" y="0"/>
                </a:moveTo>
                <a:lnTo>
                  <a:pt x="5103628" y="0"/>
                </a:lnTo>
                <a:lnTo>
                  <a:pt x="5103628" y="4114800"/>
                </a:lnTo>
                <a:lnTo>
                  <a:pt x="0" y="411480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grpSp>
        <p:nvGrpSpPr>
          <p:cNvPr name="Group 7" id="7"/>
          <p:cNvGrpSpPr/>
          <p:nvPr/>
        </p:nvGrpSpPr>
        <p:grpSpPr>
          <a:xfrm rot="0">
            <a:off x="8439479" y="3275262"/>
            <a:ext cx="8616455" cy="5727182"/>
            <a:chOff x="0" y="0"/>
            <a:chExt cx="3681466" cy="2446995"/>
          </a:xfrm>
        </p:grpSpPr>
        <p:sp>
          <p:nvSpPr>
            <p:cNvPr name="Freeform 8" id="8"/>
            <p:cNvSpPr/>
            <p:nvPr/>
          </p:nvSpPr>
          <p:spPr>
            <a:xfrm flipH="false" flipV="false" rot="0">
              <a:off x="0" y="0"/>
              <a:ext cx="3681466" cy="2446995"/>
            </a:xfrm>
            <a:custGeom>
              <a:avLst/>
              <a:gdLst/>
              <a:ahLst/>
              <a:cxnLst/>
              <a:rect r="r" b="b" t="t" l="l"/>
              <a:pathLst>
                <a:path h="2446995" w="3681466">
                  <a:moveTo>
                    <a:pt x="45824" y="0"/>
                  </a:moveTo>
                  <a:lnTo>
                    <a:pt x="3635642" y="0"/>
                  </a:lnTo>
                  <a:cubicBezTo>
                    <a:pt x="3647795" y="0"/>
                    <a:pt x="3659451" y="4828"/>
                    <a:pt x="3668044" y="13421"/>
                  </a:cubicBezTo>
                  <a:cubicBezTo>
                    <a:pt x="3676638" y="22015"/>
                    <a:pt x="3681466" y="33671"/>
                    <a:pt x="3681466" y="45824"/>
                  </a:cubicBezTo>
                  <a:lnTo>
                    <a:pt x="3681466" y="2401171"/>
                  </a:lnTo>
                  <a:cubicBezTo>
                    <a:pt x="3681466" y="2426479"/>
                    <a:pt x="3660950" y="2446995"/>
                    <a:pt x="3635642" y="2446995"/>
                  </a:cubicBezTo>
                  <a:lnTo>
                    <a:pt x="45824" y="2446995"/>
                  </a:lnTo>
                  <a:cubicBezTo>
                    <a:pt x="33671" y="2446995"/>
                    <a:pt x="22015" y="2442167"/>
                    <a:pt x="13421" y="2433574"/>
                  </a:cubicBezTo>
                  <a:cubicBezTo>
                    <a:pt x="4828" y="2424980"/>
                    <a:pt x="0" y="2413325"/>
                    <a:pt x="0" y="2401171"/>
                  </a:cubicBezTo>
                  <a:lnTo>
                    <a:pt x="0" y="45824"/>
                  </a:lnTo>
                  <a:cubicBezTo>
                    <a:pt x="0" y="33671"/>
                    <a:pt x="4828" y="22015"/>
                    <a:pt x="13421" y="13421"/>
                  </a:cubicBezTo>
                  <a:cubicBezTo>
                    <a:pt x="22015" y="4828"/>
                    <a:pt x="33671" y="0"/>
                    <a:pt x="45824" y="0"/>
                  </a:cubicBezTo>
                  <a:close/>
                </a:path>
              </a:pathLst>
            </a:custGeom>
            <a:solidFill>
              <a:srgbClr val="E26F6F"/>
            </a:solidFill>
            <a:ln cap="rnd">
              <a:noFill/>
              <a:prstDash val="solid"/>
              <a:round/>
            </a:ln>
          </p:spPr>
        </p:sp>
        <p:sp>
          <p:nvSpPr>
            <p:cNvPr name="TextBox 9" id="9"/>
            <p:cNvSpPr txBox="true"/>
            <p:nvPr/>
          </p:nvSpPr>
          <p:spPr>
            <a:xfrm>
              <a:off x="0" y="-133350"/>
              <a:ext cx="3681466" cy="2580345"/>
            </a:xfrm>
            <a:prstGeom prst="rect">
              <a:avLst/>
            </a:prstGeom>
          </p:spPr>
          <p:txBody>
            <a:bodyPr anchor="ctr" rtlCol="false" tIns="43213" lIns="43213" bIns="43213" rIns="43213"/>
            <a:lstStyle/>
            <a:p>
              <a:pPr algn="ctr">
                <a:lnSpc>
                  <a:spcPts val="4200"/>
                </a:lnSpc>
                <a:spcBef>
                  <a:spcPct val="0"/>
                </a:spcBef>
              </a:pPr>
            </a:p>
          </p:txBody>
        </p:sp>
      </p:grpSp>
      <p:sp>
        <p:nvSpPr>
          <p:cNvPr name="TextBox 10" id="10"/>
          <p:cNvSpPr txBox="true"/>
          <p:nvPr/>
        </p:nvSpPr>
        <p:spPr>
          <a:xfrm rot="0">
            <a:off x="9083186" y="3640763"/>
            <a:ext cx="7515565" cy="4939030"/>
          </a:xfrm>
          <a:prstGeom prst="rect">
            <a:avLst/>
          </a:prstGeom>
        </p:spPr>
        <p:txBody>
          <a:bodyPr anchor="t" rtlCol="false" tIns="0" lIns="0" bIns="0" rIns="0">
            <a:spAutoFit/>
          </a:bodyPr>
          <a:lstStyle/>
          <a:p>
            <a:pPr algn="just">
              <a:lnSpc>
                <a:spcPts val="3919"/>
              </a:lnSpc>
            </a:pPr>
            <a:r>
              <a:rPr lang="en-US" sz="2799">
                <a:solidFill>
                  <a:srgbClr val="000000"/>
                </a:solidFill>
                <a:latin typeface="Dreaming Outloud Sans Alt"/>
                <a:ea typeface="Dreaming Outloud Sans Alt"/>
                <a:cs typeface="Dreaming Outloud Sans Alt"/>
                <a:sym typeface="Dreaming Outloud Sans Alt"/>
              </a:rPr>
              <a:t>Dataset yang digunakan pada penelitian ini adalah hasil dari screening bioactivity AMPK yang mencakup beberapa fitur yaitu MW,LogP,NumHDonors, NumHAcceptors, pIC50 dan Class Activity sebagai kolom target yang berisikan status aktivasi senyawa AMPK Active dan Inactive. Data ini berguna untuk penelitian dan analisis di bidang biologi, khususnya dalam hal identifikasi target protein dan pengembangan obat.</a:t>
            </a:r>
          </a:p>
        </p:txBody>
      </p:sp>
      <p:sp>
        <p:nvSpPr>
          <p:cNvPr name="TextBox 11" id="11"/>
          <p:cNvSpPr txBox="true"/>
          <p:nvPr/>
        </p:nvSpPr>
        <p:spPr>
          <a:xfrm rot="0">
            <a:off x="8836190" y="1863676"/>
            <a:ext cx="4911928" cy="1335386"/>
          </a:xfrm>
          <a:prstGeom prst="rect">
            <a:avLst/>
          </a:prstGeom>
        </p:spPr>
        <p:txBody>
          <a:bodyPr anchor="t" rtlCol="false" tIns="0" lIns="0" bIns="0" rIns="0">
            <a:spAutoFit/>
          </a:bodyPr>
          <a:lstStyle/>
          <a:p>
            <a:pPr algn="ctr">
              <a:lnSpc>
                <a:spcPts val="10921"/>
              </a:lnSpc>
            </a:pPr>
            <a:r>
              <a:rPr lang="en-US" sz="7800">
                <a:solidFill>
                  <a:srgbClr val="000000"/>
                </a:solidFill>
                <a:latin typeface="Fredoka"/>
                <a:ea typeface="Fredoka"/>
                <a:cs typeface="Fredoka"/>
                <a:sym typeface="Fredoka"/>
              </a:rPr>
              <a:t>Dataset</a:t>
            </a:r>
          </a:p>
        </p:txBody>
      </p:sp>
      <p:sp>
        <p:nvSpPr>
          <p:cNvPr name="Freeform 12" id="12"/>
          <p:cNvSpPr/>
          <p:nvPr/>
        </p:nvSpPr>
        <p:spPr>
          <a:xfrm flipH="false" flipV="false" rot="0">
            <a:off x="3816578" y="2607569"/>
            <a:ext cx="3040564" cy="8001484"/>
          </a:xfrm>
          <a:custGeom>
            <a:avLst/>
            <a:gdLst/>
            <a:ahLst/>
            <a:cxnLst/>
            <a:rect r="r" b="b" t="t" l="l"/>
            <a:pathLst>
              <a:path h="8001484" w="3040564">
                <a:moveTo>
                  <a:pt x="0" y="0"/>
                </a:moveTo>
                <a:lnTo>
                  <a:pt x="3040563" y="0"/>
                </a:lnTo>
                <a:lnTo>
                  <a:pt x="3040563" y="8001483"/>
                </a:lnTo>
                <a:lnTo>
                  <a:pt x="0" y="8001483"/>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grpSp>
        <p:nvGrpSpPr>
          <p:cNvPr name="Group 13" id="13"/>
          <p:cNvGrpSpPr/>
          <p:nvPr/>
        </p:nvGrpSpPr>
        <p:grpSpPr>
          <a:xfrm rot="0">
            <a:off x="7057097" y="289427"/>
            <a:ext cx="4052180" cy="1307119"/>
            <a:chOff x="0" y="0"/>
            <a:chExt cx="5402906" cy="1742825"/>
          </a:xfrm>
        </p:grpSpPr>
        <p:sp>
          <p:nvSpPr>
            <p:cNvPr name="Freeform 14" id="14"/>
            <p:cNvSpPr/>
            <p:nvPr/>
          </p:nvSpPr>
          <p:spPr>
            <a:xfrm flipH="false" flipV="false" rot="0">
              <a:off x="3719763" y="59682"/>
              <a:ext cx="1683143" cy="1683143"/>
            </a:xfrm>
            <a:custGeom>
              <a:avLst/>
              <a:gdLst/>
              <a:ahLst/>
              <a:cxnLst/>
              <a:rect r="r" b="b" t="t" l="l"/>
              <a:pathLst>
                <a:path h="1683143" w="1683143">
                  <a:moveTo>
                    <a:pt x="0" y="0"/>
                  </a:moveTo>
                  <a:lnTo>
                    <a:pt x="1683143" y="0"/>
                  </a:lnTo>
                  <a:lnTo>
                    <a:pt x="1683143" y="1683143"/>
                  </a:lnTo>
                  <a:lnTo>
                    <a:pt x="0" y="1683143"/>
                  </a:lnTo>
                  <a:lnTo>
                    <a:pt x="0" y="0"/>
                  </a:lnTo>
                  <a:close/>
                </a:path>
              </a:pathLst>
            </a:custGeom>
            <a:blipFill>
              <a:blip r:embed="rId13"/>
              <a:stretch>
                <a:fillRect l="0" t="0" r="0" b="0"/>
              </a:stretch>
            </a:blipFill>
          </p:spPr>
        </p:sp>
        <p:sp>
          <p:nvSpPr>
            <p:cNvPr name="Freeform 15" id="15"/>
            <p:cNvSpPr/>
            <p:nvPr/>
          </p:nvSpPr>
          <p:spPr>
            <a:xfrm flipH="false" flipV="false" rot="0">
              <a:off x="0" y="0"/>
              <a:ext cx="1742825" cy="1742825"/>
            </a:xfrm>
            <a:custGeom>
              <a:avLst/>
              <a:gdLst/>
              <a:ahLst/>
              <a:cxnLst/>
              <a:rect r="r" b="b" t="t" l="l"/>
              <a:pathLst>
                <a:path h="1742825" w="1742825">
                  <a:moveTo>
                    <a:pt x="0" y="0"/>
                  </a:moveTo>
                  <a:lnTo>
                    <a:pt x="1742825" y="0"/>
                  </a:lnTo>
                  <a:lnTo>
                    <a:pt x="1742825" y="1742825"/>
                  </a:lnTo>
                  <a:lnTo>
                    <a:pt x="0" y="1742825"/>
                  </a:lnTo>
                  <a:lnTo>
                    <a:pt x="0" y="0"/>
                  </a:lnTo>
                  <a:close/>
                </a:path>
              </a:pathLst>
            </a:custGeom>
            <a:blipFill>
              <a:blip r:embed="rId14"/>
              <a:stretch>
                <a:fillRect l="0" t="0" r="0" b="0"/>
              </a:stretch>
            </a:blipFill>
          </p:spPr>
        </p:sp>
        <p:sp>
          <p:nvSpPr>
            <p:cNvPr name="Freeform 16" id="16"/>
            <p:cNvSpPr/>
            <p:nvPr/>
          </p:nvSpPr>
          <p:spPr>
            <a:xfrm flipH="false" flipV="false" rot="0">
              <a:off x="1905756" y="59682"/>
              <a:ext cx="1683143" cy="1683143"/>
            </a:xfrm>
            <a:custGeom>
              <a:avLst/>
              <a:gdLst/>
              <a:ahLst/>
              <a:cxnLst/>
              <a:rect r="r" b="b" t="t" l="l"/>
              <a:pathLst>
                <a:path h="1683143" w="1683143">
                  <a:moveTo>
                    <a:pt x="0" y="0"/>
                  </a:moveTo>
                  <a:lnTo>
                    <a:pt x="1683143" y="0"/>
                  </a:lnTo>
                  <a:lnTo>
                    <a:pt x="1683143" y="1683143"/>
                  </a:lnTo>
                  <a:lnTo>
                    <a:pt x="0" y="1683143"/>
                  </a:lnTo>
                  <a:lnTo>
                    <a:pt x="0" y="0"/>
                  </a:lnTo>
                  <a:close/>
                </a:path>
              </a:pathLst>
            </a:custGeom>
            <a:blipFill>
              <a:blip r:embed="rId15"/>
              <a:stretch>
                <a:fillRect l="0" t="0" r="0" b="0"/>
              </a:stretch>
            </a:blipFill>
          </p:spPr>
        </p:sp>
      </p:grpSp>
      <p:grpSp>
        <p:nvGrpSpPr>
          <p:cNvPr name="Group 17" id="17"/>
          <p:cNvGrpSpPr/>
          <p:nvPr/>
        </p:nvGrpSpPr>
        <p:grpSpPr>
          <a:xfrm rot="0">
            <a:off x="6888832" y="1674573"/>
            <a:ext cx="4220445" cy="93400"/>
            <a:chOff x="0" y="0"/>
            <a:chExt cx="1359189" cy="30079"/>
          </a:xfrm>
        </p:grpSpPr>
        <p:sp>
          <p:nvSpPr>
            <p:cNvPr name="Freeform 18" id="18"/>
            <p:cNvSpPr/>
            <p:nvPr/>
          </p:nvSpPr>
          <p:spPr>
            <a:xfrm flipH="false" flipV="false" rot="0">
              <a:off x="0" y="0"/>
              <a:ext cx="1359189" cy="30079"/>
            </a:xfrm>
            <a:custGeom>
              <a:avLst/>
              <a:gdLst/>
              <a:ahLst/>
              <a:cxnLst/>
              <a:rect r="r" b="b" t="t" l="l"/>
              <a:pathLst>
                <a:path h="30079" w="1359189">
                  <a:moveTo>
                    <a:pt x="0" y="0"/>
                  </a:moveTo>
                  <a:lnTo>
                    <a:pt x="1359189" y="0"/>
                  </a:lnTo>
                  <a:lnTo>
                    <a:pt x="1359189" y="30079"/>
                  </a:lnTo>
                  <a:lnTo>
                    <a:pt x="0" y="30079"/>
                  </a:lnTo>
                  <a:close/>
                </a:path>
              </a:pathLst>
            </a:custGeom>
            <a:solidFill>
              <a:srgbClr val="F9B314"/>
            </a:solidFill>
          </p:spPr>
        </p:sp>
        <p:sp>
          <p:nvSpPr>
            <p:cNvPr name="TextBox 19" id="19"/>
            <p:cNvSpPr txBox="true"/>
            <p:nvPr/>
          </p:nvSpPr>
          <p:spPr>
            <a:xfrm>
              <a:off x="0" y="-38100"/>
              <a:ext cx="1359189" cy="68179"/>
            </a:xfrm>
            <a:prstGeom prst="rect">
              <a:avLst/>
            </a:prstGeom>
          </p:spPr>
          <p:txBody>
            <a:bodyPr anchor="ctr" rtlCol="false" tIns="50800" lIns="50800" bIns="50800" rIns="50800"/>
            <a:lstStyle/>
            <a:p>
              <a:pPr algn="ctr">
                <a:lnSpc>
                  <a:spcPts val="2659"/>
                </a:lnSpc>
                <a:spcBef>
                  <a:spcPct val="0"/>
                </a:spcBef>
              </a:pP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DAGaRzM0Z8c</dc:identifier>
  <dcterms:modified xsi:type="dcterms:W3CDTF">2011-08-01T06:04:30Z</dcterms:modified>
  <cp:revision>1</cp:revision>
  <dc:title>PPT_Kelompok02_RA_TubesBioinformatika</dc:title>
</cp:coreProperties>
</file>